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23"/>
  </p:notesMasterIdLst>
  <p:sldIdLst>
    <p:sldId id="278" r:id="rId6"/>
    <p:sldId id="590" r:id="rId7"/>
    <p:sldId id="591" r:id="rId8"/>
    <p:sldId id="602" r:id="rId9"/>
    <p:sldId id="572" r:id="rId10"/>
    <p:sldId id="597" r:id="rId11"/>
    <p:sldId id="607" r:id="rId12"/>
    <p:sldId id="606" r:id="rId13"/>
    <p:sldId id="595" r:id="rId14"/>
    <p:sldId id="286" r:id="rId15"/>
    <p:sldId id="292" r:id="rId16"/>
    <p:sldId id="600" r:id="rId17"/>
    <p:sldId id="609" r:id="rId18"/>
    <p:sldId id="603" r:id="rId19"/>
    <p:sldId id="581"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801202-FE48-72E7-CF79-584A8738E2A9}" name="HILDITCH-HAYES, Helen" initials="HH" userId="S::helen.hilditch-hayes@education.gov.uk::d1beb25a-3ee3-493b-80c0-dfd56105c99f" providerId="AD"/>
  <p188:author id="{22B7371B-419D-599B-A588-EDAC01A0A00A}" name="Bescoby, Olivia (HMRC Comms)" initials="BC" userId="S::olivia.bescoby@hmrc.gov.uk::03068120-cdf0-4e13-be8a-f25f517d3812" providerId="AD"/>
  <p188:author id="{5D9FE31E-A8B2-CB97-7E00-E08C51630313}" name="Hands, Rosalind (CS&amp;TD Individuals Policy, Welfare Policy - TFC)" initials="HR(IPWPT" userId="S::rosalind.hands@hmrc.gov.uk::9da07181-ca17-4379-b803-2f2f153d6a80" providerId="AD"/>
  <p188:author id="{4D3F0028-DD62-50C4-04C2-E66C7CED0588}" name="GOODCHILD, Karen" initials="KG" userId="S::Karen.GOODCHILD@EDUCATION.GOV.UK::8e6d53b0-8afc-43f2-919d-d4ac48ca84e9" providerId="AD"/>
  <p188:author id="{D9777941-74BE-3D11-1435-FA131F3FC41E}" name="COMAN, Anca" initials="CA" userId="S::anca.coman@education.gov.uk::9bbc49af-bf10-438a-b201-6e07569dde99" providerId="AD"/>
  <p188:author id="{41303B45-F22E-DB13-6754-285534DC2237}" name="McCloskey, Katherine (HMRC Comms Brand &amp; Campaigns)" initials="MC" userId="S::katherine.mccloskey@hmrc.gov.uk::089debc7-121c-4da2-aaa7-33ffc381e2d2" providerId="AD"/>
  <p188:author id="{3496CA75-C04E-8BCD-2B78-F4131CD47269}" name="BUCKINGHAM, Joe" initials="BJ" userId="S::Joe.BUCKINGHAM@EDUCATION.GOV.UK::3cc5b5e9-e8b3-4c31-bfb6-fda58e2322b3" providerId="AD"/>
  <p188:author id="{C491988A-EA84-AE35-130A-3B041BA609CE}" name="COMAN, Anca" initials="CA" userId="S::Anca.COMAN@EDUCATION.GOV.UK::9bbc49af-bf10-438a-b201-6e07569dde99" providerId="AD"/>
  <p188:author id="{6804528B-1192-CA8D-BB0A-B73DA2C2052C}" name="HILDITCH-HAYES, Helen" initials="HHH" userId="S::Helen.HILDITCH-HAYES@EDUCATION.GOV.UK::d1beb25a-3ee3-493b-80c0-dfd56105c99f" providerId="AD"/>
  <p188:author id="{D47A1A93-10A3-3311-94E9-8FD8C598B626}" name="WALKER, Jessica" initials="JW" userId="S::Jessica.WALKER@EDUCATION.GOV.UK::25f14f6b-f0ec-4146-9912-6f8a8a5dd5d4" providerId="AD"/>
  <p188:author id="{342BAC9A-E626-19FB-795C-5D08CE36227B}" name="Say Kate DWP COMMUNICATIONS DIRECTORATE" initials="SKDCD" userId="S::KATE.SAY@DWP.GSI.GOV.UK::9854bc48-45d1-4f9a-b156-c4fc58bd97cd" providerId="AD"/>
  <p188:author id="{B1BABE9B-75C1-2820-2EA9-E28A173E501A}" name="BUCKINGHAM, Joe" initials="BJ" userId="S::joe.buckingham@education.gov.uk::3cc5b5e9-e8b3-4c31-bfb6-fda58e2322b3" providerId="AD"/>
  <p188:author id="{AACF68BC-01A2-153D-B460-BABDA1D2BE2C}" name="SINCLAIR, Iona" initials="SI" userId="S::iona.sinclair@education.gov.uk::9dc8736e-dbef-4e54-b8ea-8f04687b6ce9" providerId="AD"/>
  <p188:author id="{1EE939C3-088E-5885-2EAF-7F09955356A6}" name="SINCLAIR, Iona" initials="SI" userId="S::Iona.SINCLAIR@EDUCATION.GOV.UK::9dc8736e-dbef-4e54-b8ea-8f04687b6ce9" providerId="AD"/>
  <p188:author id="{697CDAC5-640C-88C1-C477-1BEB9CCA6B95}" name="WHITTYJOHNSON, Kate" initials="WK" userId="S::Kate.WHITTYJOHNSON@EDUCATION.GOV.UK::a06146e5-ec4d-4070-b407-4970d7543c0e" providerId="AD"/>
  <p188:author id="{E55173CC-39E4-EF3E-F161-9298CCF6AB9D}" name="WHITTYJOHNSON, Kate" initials="WK" userId="S::kate.whittyjohnson@education.gov.uk::a06146e5-ec4d-4070-b407-4970d7543c0e" providerId="AD"/>
  <p188:author id="{750690D7-2CFA-F47F-A618-428C1C31EB0C}" name="DOWDEN, Isobel" initials="DI" userId="S::Isobel.DOWDEN@education.gov.uk::7df45625-c7ae-4b27-bd3e-d6814e524aa3" providerId="AD"/>
  <p188:author id="{B82C7FE5-312A-28B8-8BBD-093982539D00}" name="KISSACK, James" initials="JK" userId="S::James.KISSACK@EDUCATION.GOV.UK::549a1e7d-c8ac-4580-b205-dc1f2ffd9565" providerId="AD"/>
  <p188:author id="{C6CDE8E7-9DA8-641D-22FA-F1169FAF7682}" name="GREGORY, Rachael" initials="RG" userId="S::Rachael.GREGORY@EDUCATION.GOV.UK::0b1f06cb-3973-4371-90bd-e798014af17a" providerId="AD"/>
  <p188:author id="{70CDCDF4-3187-37DD-9D38-1784C540DDD3}" name="Say Kate DWP COMMUNICATIONS DIRECTORATE" initials="SKDCD" userId="S::KATE.SAY@DWP.GOV.UK::9854bc48-45d1-4f9a-b156-c4fc58bd97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168"/>
    <a:srgbClr val="BD6B3B"/>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CA56E-7233-498A-B08F-F6807D033B5F}" v="22" dt="2024-07-22T10:23:09.496"/>
    <p1510:client id="{54B8A6CC-B015-48F1-BFC6-FA3FAF0C69E5}" v="380" dt="2024-07-22T14:48:07.6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272" y="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79B799-C6E9-4291-9DBE-29F24B81F45C}" type="datetimeFigureOut">
              <a:rPr lang="en-GB" smtClean="0"/>
              <a:t>19/07/2024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9EA6D-9898-4499-B247-9CF3136D1035}" type="slidenum">
              <a:rPr lang="en-GB" smtClean="0"/>
              <a:t>‹#›</a:t>
            </a:fld>
            <a:endParaRPr lang="en-GB"/>
          </a:p>
        </p:txBody>
      </p:sp>
    </p:spTree>
    <p:extLst>
      <p:ext uri="{BB962C8B-B14F-4D97-AF65-F5344CB8AC3E}">
        <p14:creationId xmlns:p14="http://schemas.microsoft.com/office/powerpoint/2010/main" val="3332535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29EA6D-9898-4499-B247-9CF3136D1035}" type="slidenum">
              <a:rPr lang="en-GB" smtClean="0"/>
              <a:t>1</a:t>
            </a:fld>
            <a:endParaRPr lang="en-GB"/>
          </a:p>
        </p:txBody>
      </p:sp>
    </p:spTree>
    <p:extLst>
      <p:ext uri="{BB962C8B-B14F-4D97-AF65-F5344CB8AC3E}">
        <p14:creationId xmlns:p14="http://schemas.microsoft.com/office/powerpoint/2010/main" val="1473804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6B4BF9-8327-44DD-B9E6-E645D8D9D5E9}" type="slidenum">
              <a:rPr lang="en-GB" smtClean="0"/>
              <a:t>10</a:t>
            </a:fld>
            <a:endParaRPr lang="en-GB"/>
          </a:p>
        </p:txBody>
      </p:sp>
    </p:spTree>
    <p:extLst>
      <p:ext uri="{BB962C8B-B14F-4D97-AF65-F5344CB8AC3E}">
        <p14:creationId xmlns:p14="http://schemas.microsoft.com/office/powerpoint/2010/main" val="2942557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6B4BF9-8327-44DD-B9E6-E645D8D9D5E9}" type="slidenum">
              <a:rPr lang="en-GB" smtClean="0"/>
              <a:t>11</a:t>
            </a:fld>
            <a:endParaRPr lang="en-GB"/>
          </a:p>
        </p:txBody>
      </p:sp>
    </p:spTree>
    <p:extLst>
      <p:ext uri="{BB962C8B-B14F-4D97-AF65-F5344CB8AC3E}">
        <p14:creationId xmlns:p14="http://schemas.microsoft.com/office/powerpoint/2010/main" val="3334977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6B4BF9-8327-44DD-B9E6-E645D8D9D5E9}" type="slidenum">
              <a:rPr lang="en-GB" smtClean="0"/>
              <a:t>12</a:t>
            </a:fld>
            <a:endParaRPr lang="en-GB"/>
          </a:p>
        </p:txBody>
      </p:sp>
    </p:spTree>
    <p:extLst>
      <p:ext uri="{BB962C8B-B14F-4D97-AF65-F5344CB8AC3E}">
        <p14:creationId xmlns:p14="http://schemas.microsoft.com/office/powerpoint/2010/main" val="4095402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6B4BF9-8327-44DD-B9E6-E645D8D9D5E9}" type="slidenum">
              <a:rPr lang="en-GB" smtClean="0"/>
              <a:t>13</a:t>
            </a:fld>
            <a:endParaRPr lang="en-GB"/>
          </a:p>
        </p:txBody>
      </p:sp>
    </p:spTree>
    <p:extLst>
      <p:ext uri="{BB962C8B-B14F-4D97-AF65-F5344CB8AC3E}">
        <p14:creationId xmlns:p14="http://schemas.microsoft.com/office/powerpoint/2010/main" val="1892946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29EA6D-9898-4499-B247-9CF3136D1035}" type="slidenum">
              <a:rPr lang="en-GB" smtClean="0"/>
              <a:t>14</a:t>
            </a:fld>
            <a:endParaRPr lang="en-GB"/>
          </a:p>
        </p:txBody>
      </p:sp>
    </p:spTree>
    <p:extLst>
      <p:ext uri="{BB962C8B-B14F-4D97-AF65-F5344CB8AC3E}">
        <p14:creationId xmlns:p14="http://schemas.microsoft.com/office/powerpoint/2010/main" val="2672269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29EA6D-9898-4499-B247-9CF3136D1035}" type="slidenum">
              <a:rPr lang="en-GB" smtClean="0"/>
              <a:t>15</a:t>
            </a:fld>
            <a:endParaRPr lang="en-GB"/>
          </a:p>
        </p:txBody>
      </p:sp>
    </p:spTree>
    <p:extLst>
      <p:ext uri="{BB962C8B-B14F-4D97-AF65-F5344CB8AC3E}">
        <p14:creationId xmlns:p14="http://schemas.microsoft.com/office/powerpoint/2010/main" val="3297424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29EA6D-9898-4499-B247-9CF3136D1035}" type="slidenum">
              <a:rPr lang="en-GB" smtClean="0"/>
              <a:t>16</a:t>
            </a:fld>
            <a:endParaRPr lang="en-GB"/>
          </a:p>
        </p:txBody>
      </p:sp>
    </p:spTree>
    <p:extLst>
      <p:ext uri="{BB962C8B-B14F-4D97-AF65-F5344CB8AC3E}">
        <p14:creationId xmlns:p14="http://schemas.microsoft.com/office/powerpoint/2010/main" val="1475203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29EA6D-9898-4499-B247-9CF3136D1035}" type="slidenum">
              <a:rPr lang="en-GB" smtClean="0"/>
              <a:t>17</a:t>
            </a:fld>
            <a:endParaRPr lang="en-GB"/>
          </a:p>
        </p:txBody>
      </p:sp>
    </p:spTree>
    <p:extLst>
      <p:ext uri="{BB962C8B-B14F-4D97-AF65-F5344CB8AC3E}">
        <p14:creationId xmlns:p14="http://schemas.microsoft.com/office/powerpoint/2010/main" val="69025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29EA6D-9898-4499-B247-9CF3136D1035}" type="slidenum">
              <a:rPr lang="en-GB" smtClean="0"/>
              <a:t>2</a:t>
            </a:fld>
            <a:endParaRPr lang="en-GB"/>
          </a:p>
        </p:txBody>
      </p:sp>
    </p:spTree>
    <p:extLst>
      <p:ext uri="{BB962C8B-B14F-4D97-AF65-F5344CB8AC3E}">
        <p14:creationId xmlns:p14="http://schemas.microsoft.com/office/powerpoint/2010/main" val="67591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spcBef>
                <a:spcPts val="0"/>
              </a:spcBef>
              <a:spcAft>
                <a:spcPts val="1200"/>
              </a:spcAft>
            </a:pPr>
            <a:endParaRPr lang="en-GB" sz="1800" b="1">
              <a:latin typeface="Arial" panose="020B0604020202020204" pitchFamily="34" charset="0"/>
              <a:cs typeface="Arial" panose="020B0604020202020204" pitchFamily="34" charset="0"/>
            </a:endParaRPr>
          </a:p>
          <a:p>
            <a:pPr marL="0" indent="0">
              <a:spcBef>
                <a:spcPts val="0"/>
              </a:spcBef>
              <a:spcAft>
                <a:spcPts val="1200"/>
              </a:spcAft>
              <a:buNone/>
            </a:pPr>
            <a:endParaRPr lang="en-GB" sz="1800">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A829EA6D-9898-4499-B247-9CF3136D1035}" type="slidenum">
              <a:rPr lang="en-GB" smtClean="0"/>
              <a:t>3</a:t>
            </a:fld>
            <a:endParaRPr lang="en-GB"/>
          </a:p>
        </p:txBody>
      </p:sp>
    </p:spTree>
    <p:extLst>
      <p:ext uri="{BB962C8B-B14F-4D97-AF65-F5344CB8AC3E}">
        <p14:creationId xmlns:p14="http://schemas.microsoft.com/office/powerpoint/2010/main" val="1617795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29EA6D-9898-4499-B247-9CF3136D1035}" type="slidenum">
              <a:rPr lang="en-GB" smtClean="0"/>
              <a:t>4</a:t>
            </a:fld>
            <a:endParaRPr lang="en-GB"/>
          </a:p>
        </p:txBody>
      </p:sp>
    </p:spTree>
    <p:extLst>
      <p:ext uri="{BB962C8B-B14F-4D97-AF65-F5344CB8AC3E}">
        <p14:creationId xmlns:p14="http://schemas.microsoft.com/office/powerpoint/2010/main" val="3553627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29EA6D-9898-4499-B247-9CF3136D1035}" type="slidenum">
              <a:rPr lang="en-GB" smtClean="0"/>
              <a:t>5</a:t>
            </a:fld>
            <a:endParaRPr lang="en-GB"/>
          </a:p>
        </p:txBody>
      </p:sp>
    </p:spTree>
    <p:extLst>
      <p:ext uri="{BB962C8B-B14F-4D97-AF65-F5344CB8AC3E}">
        <p14:creationId xmlns:p14="http://schemas.microsoft.com/office/powerpoint/2010/main" val="1989240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pPr>
            <a:endParaRPr lang="en-GB" sz="1800" b="1">
              <a:latin typeface="Arial" panose="020B0604020202020204" pitchFamily="34" charset="0"/>
              <a:cs typeface="Arial" panose="020B0604020202020204" pitchFamily="34" charset="0"/>
            </a:endParaRPr>
          </a:p>
          <a:p>
            <a:pPr marL="0" indent="0">
              <a:spcBef>
                <a:spcPts val="0"/>
              </a:spcBef>
              <a:spcAft>
                <a:spcPts val="1200"/>
              </a:spcAft>
              <a:buNone/>
            </a:pPr>
            <a:endParaRPr lang="en-GB" sz="1800">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A829EA6D-9898-4499-B247-9CF3136D1035}" type="slidenum">
              <a:rPr lang="en-GB" smtClean="0"/>
              <a:t>6</a:t>
            </a:fld>
            <a:endParaRPr lang="en-GB"/>
          </a:p>
        </p:txBody>
      </p:sp>
    </p:spTree>
    <p:extLst>
      <p:ext uri="{BB962C8B-B14F-4D97-AF65-F5344CB8AC3E}">
        <p14:creationId xmlns:p14="http://schemas.microsoft.com/office/powerpoint/2010/main" val="753134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pPr>
            <a:endParaRPr lang="en-GB" sz="1800" b="1">
              <a:latin typeface="Arial" panose="020B0604020202020204" pitchFamily="34" charset="0"/>
              <a:cs typeface="Arial" panose="020B0604020202020204" pitchFamily="34" charset="0"/>
            </a:endParaRPr>
          </a:p>
          <a:p>
            <a:pPr marL="0" indent="0">
              <a:spcBef>
                <a:spcPts val="0"/>
              </a:spcBef>
              <a:spcAft>
                <a:spcPts val="1200"/>
              </a:spcAft>
              <a:buNone/>
            </a:pPr>
            <a:endParaRPr lang="en-GB" sz="1800">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A829EA6D-9898-4499-B247-9CF3136D1035}" type="slidenum">
              <a:rPr lang="en-GB" smtClean="0"/>
              <a:t>7</a:t>
            </a:fld>
            <a:endParaRPr lang="en-GB"/>
          </a:p>
        </p:txBody>
      </p:sp>
    </p:spTree>
    <p:extLst>
      <p:ext uri="{BB962C8B-B14F-4D97-AF65-F5344CB8AC3E}">
        <p14:creationId xmlns:p14="http://schemas.microsoft.com/office/powerpoint/2010/main" val="3656036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29EA6D-9898-4499-B247-9CF3136D1035}" type="slidenum">
              <a:rPr lang="en-GB" smtClean="0"/>
              <a:t>8</a:t>
            </a:fld>
            <a:endParaRPr lang="en-GB"/>
          </a:p>
        </p:txBody>
      </p:sp>
    </p:spTree>
    <p:extLst>
      <p:ext uri="{BB962C8B-B14F-4D97-AF65-F5344CB8AC3E}">
        <p14:creationId xmlns:p14="http://schemas.microsoft.com/office/powerpoint/2010/main" val="3405945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6B4BF9-8327-44DD-B9E6-E645D8D9D5E9}" type="slidenum">
              <a:rPr lang="en-GB" smtClean="0"/>
              <a:t>9</a:t>
            </a:fld>
            <a:endParaRPr lang="en-GB"/>
          </a:p>
        </p:txBody>
      </p:sp>
    </p:spTree>
    <p:extLst>
      <p:ext uri="{BB962C8B-B14F-4D97-AF65-F5344CB8AC3E}">
        <p14:creationId xmlns:p14="http://schemas.microsoft.com/office/powerpoint/2010/main" val="1081639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D5E71-8FDF-F8A9-0245-B8CF72B57D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27F25C9-14A3-F09D-F555-3C5ACCB1E1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D8F6AB5-22BB-7015-5046-BC602C86E505}"/>
              </a:ext>
            </a:extLst>
          </p:cNvPr>
          <p:cNvSpPr>
            <a:spLocks noGrp="1"/>
          </p:cNvSpPr>
          <p:nvPr>
            <p:ph type="dt" sz="half" idx="10"/>
          </p:nvPr>
        </p:nvSpPr>
        <p:spPr/>
        <p:txBody>
          <a:bodyPr/>
          <a:lstStyle/>
          <a:p>
            <a:fld id="{5F271681-F2F2-41E8-A1B2-5777ADB003A2}" type="datetimeFigureOut">
              <a:rPr lang="en-GB" smtClean="0"/>
              <a:t>19/07/2024</a:t>
            </a:fld>
            <a:endParaRPr lang="en-GB"/>
          </a:p>
        </p:txBody>
      </p:sp>
      <p:sp>
        <p:nvSpPr>
          <p:cNvPr id="5" name="Footer Placeholder 4">
            <a:extLst>
              <a:ext uri="{FF2B5EF4-FFF2-40B4-BE49-F238E27FC236}">
                <a16:creationId xmlns:a16="http://schemas.microsoft.com/office/drawing/2014/main" id="{A818E1CA-4655-F36E-EDC0-7299AFEBF1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9733D1-601F-4AC9-C1C3-6BE6C0D8C7D4}"/>
              </a:ext>
            </a:extLst>
          </p:cNvPr>
          <p:cNvSpPr>
            <a:spLocks noGrp="1"/>
          </p:cNvSpPr>
          <p:nvPr>
            <p:ph type="sldNum" sz="quarter" idx="12"/>
          </p:nvPr>
        </p:nvSpPr>
        <p:spPr/>
        <p:txBody>
          <a:bodyPr/>
          <a:lstStyle/>
          <a:p>
            <a:fld id="{ACB073D6-3FCC-443E-81CA-AAC2806958D1}" type="slidenum">
              <a:rPr lang="en-GB" smtClean="0"/>
              <a:t>‹#›</a:t>
            </a:fld>
            <a:endParaRPr lang="en-GB"/>
          </a:p>
        </p:txBody>
      </p:sp>
    </p:spTree>
    <p:extLst>
      <p:ext uri="{BB962C8B-B14F-4D97-AF65-F5344CB8AC3E}">
        <p14:creationId xmlns:p14="http://schemas.microsoft.com/office/powerpoint/2010/main" val="3991304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0E363-0E4F-A741-1C67-555137F38BA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852E0A-1ABF-03B2-B118-D501E0BD5D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C1E63-8AD2-6B1A-57CB-D8A1BD7FA695}"/>
              </a:ext>
            </a:extLst>
          </p:cNvPr>
          <p:cNvSpPr>
            <a:spLocks noGrp="1"/>
          </p:cNvSpPr>
          <p:nvPr>
            <p:ph type="dt" sz="half" idx="10"/>
          </p:nvPr>
        </p:nvSpPr>
        <p:spPr/>
        <p:txBody>
          <a:bodyPr/>
          <a:lstStyle/>
          <a:p>
            <a:fld id="{5F271681-F2F2-41E8-A1B2-5777ADB003A2}" type="datetimeFigureOut">
              <a:rPr lang="en-GB" smtClean="0"/>
              <a:t>19/07/2024</a:t>
            </a:fld>
            <a:endParaRPr lang="en-GB"/>
          </a:p>
        </p:txBody>
      </p:sp>
      <p:sp>
        <p:nvSpPr>
          <p:cNvPr id="5" name="Footer Placeholder 4">
            <a:extLst>
              <a:ext uri="{FF2B5EF4-FFF2-40B4-BE49-F238E27FC236}">
                <a16:creationId xmlns:a16="http://schemas.microsoft.com/office/drawing/2014/main" id="{1BBF443B-28C6-9A09-FCEA-F9350974B4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268118-1F5B-13DC-E094-DCE0FFBB09B8}"/>
              </a:ext>
            </a:extLst>
          </p:cNvPr>
          <p:cNvSpPr>
            <a:spLocks noGrp="1"/>
          </p:cNvSpPr>
          <p:nvPr>
            <p:ph type="sldNum" sz="quarter" idx="12"/>
          </p:nvPr>
        </p:nvSpPr>
        <p:spPr/>
        <p:txBody>
          <a:bodyPr/>
          <a:lstStyle/>
          <a:p>
            <a:fld id="{ACB073D6-3FCC-443E-81CA-AAC2806958D1}" type="slidenum">
              <a:rPr lang="en-GB" smtClean="0"/>
              <a:t>‹#›</a:t>
            </a:fld>
            <a:endParaRPr lang="en-GB"/>
          </a:p>
        </p:txBody>
      </p:sp>
    </p:spTree>
    <p:extLst>
      <p:ext uri="{BB962C8B-B14F-4D97-AF65-F5344CB8AC3E}">
        <p14:creationId xmlns:p14="http://schemas.microsoft.com/office/powerpoint/2010/main" val="1510173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62728B-AD2F-0AB0-2EEE-AB2EBE5701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7D7638-2615-6EAD-2157-DE1753900D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A8967E-1163-9278-C6DC-2DE0676543A7}"/>
              </a:ext>
            </a:extLst>
          </p:cNvPr>
          <p:cNvSpPr>
            <a:spLocks noGrp="1"/>
          </p:cNvSpPr>
          <p:nvPr>
            <p:ph type="dt" sz="half" idx="10"/>
          </p:nvPr>
        </p:nvSpPr>
        <p:spPr/>
        <p:txBody>
          <a:bodyPr/>
          <a:lstStyle/>
          <a:p>
            <a:fld id="{5F271681-F2F2-41E8-A1B2-5777ADB003A2}" type="datetimeFigureOut">
              <a:rPr lang="en-GB" smtClean="0"/>
              <a:t>19/07/2024</a:t>
            </a:fld>
            <a:endParaRPr lang="en-GB"/>
          </a:p>
        </p:txBody>
      </p:sp>
      <p:sp>
        <p:nvSpPr>
          <p:cNvPr id="5" name="Footer Placeholder 4">
            <a:extLst>
              <a:ext uri="{FF2B5EF4-FFF2-40B4-BE49-F238E27FC236}">
                <a16:creationId xmlns:a16="http://schemas.microsoft.com/office/drawing/2014/main" id="{1C5D83F5-AF0B-9BBE-7B79-09CBB711FC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040454-E848-1F2E-81A6-56E50CBFB905}"/>
              </a:ext>
            </a:extLst>
          </p:cNvPr>
          <p:cNvSpPr>
            <a:spLocks noGrp="1"/>
          </p:cNvSpPr>
          <p:nvPr>
            <p:ph type="sldNum" sz="quarter" idx="12"/>
          </p:nvPr>
        </p:nvSpPr>
        <p:spPr/>
        <p:txBody>
          <a:bodyPr/>
          <a:lstStyle/>
          <a:p>
            <a:fld id="{ACB073D6-3FCC-443E-81CA-AAC2806958D1}" type="slidenum">
              <a:rPr lang="en-GB" smtClean="0"/>
              <a:t>‹#›</a:t>
            </a:fld>
            <a:endParaRPr lang="en-GB"/>
          </a:p>
        </p:txBody>
      </p:sp>
    </p:spTree>
    <p:extLst>
      <p:ext uri="{BB962C8B-B14F-4D97-AF65-F5344CB8AC3E}">
        <p14:creationId xmlns:p14="http://schemas.microsoft.com/office/powerpoint/2010/main" val="615101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783E-EFFD-DFBB-865E-AF03D72376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50F203D-7DA3-C1AE-6B7D-DC67244D27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67C1460-A669-63E5-E2D8-068DC1CF5581}"/>
              </a:ext>
            </a:extLst>
          </p:cNvPr>
          <p:cNvSpPr>
            <a:spLocks noGrp="1"/>
          </p:cNvSpPr>
          <p:nvPr>
            <p:ph type="dt" sz="half" idx="10"/>
          </p:nvPr>
        </p:nvSpPr>
        <p:spPr/>
        <p:txBody>
          <a:bodyPr/>
          <a:lstStyle/>
          <a:p>
            <a:fld id="{ACC0D427-9895-470C-860D-CB6836DD1093}" type="datetimeFigureOut">
              <a:rPr lang="en-GB" smtClean="0"/>
              <a:t>19/07/2024</a:t>
            </a:fld>
            <a:endParaRPr lang="en-GB"/>
          </a:p>
        </p:txBody>
      </p:sp>
      <p:sp>
        <p:nvSpPr>
          <p:cNvPr id="5" name="Footer Placeholder 4">
            <a:extLst>
              <a:ext uri="{FF2B5EF4-FFF2-40B4-BE49-F238E27FC236}">
                <a16:creationId xmlns:a16="http://schemas.microsoft.com/office/drawing/2014/main" id="{63F193DE-CE82-2695-5B32-B7981314F1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AF679A-C50D-9F01-813A-C57EE8608C7B}"/>
              </a:ext>
            </a:extLst>
          </p:cNvPr>
          <p:cNvSpPr>
            <a:spLocks noGrp="1"/>
          </p:cNvSpPr>
          <p:nvPr>
            <p:ph type="sldNum" sz="quarter" idx="12"/>
          </p:nvPr>
        </p:nvSpPr>
        <p:spPr/>
        <p:txBody>
          <a:bodyPr/>
          <a:lstStyle/>
          <a:p>
            <a:fld id="{09158AA4-E887-4664-AF83-6CAF2A1A890F}" type="slidenum">
              <a:rPr lang="en-GB" smtClean="0"/>
              <a:t>‹#›</a:t>
            </a:fld>
            <a:endParaRPr lang="en-GB"/>
          </a:p>
        </p:txBody>
      </p:sp>
    </p:spTree>
    <p:extLst>
      <p:ext uri="{BB962C8B-B14F-4D97-AF65-F5344CB8AC3E}">
        <p14:creationId xmlns:p14="http://schemas.microsoft.com/office/powerpoint/2010/main" val="2761462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1D36-8A88-1CA8-2C9F-7927AAB782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EE8ED4-DDC1-C491-D3C7-1380A1E1A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5B2DCF-103C-A3A8-A02B-095D56015538}"/>
              </a:ext>
            </a:extLst>
          </p:cNvPr>
          <p:cNvSpPr>
            <a:spLocks noGrp="1"/>
          </p:cNvSpPr>
          <p:nvPr>
            <p:ph type="dt" sz="half" idx="10"/>
          </p:nvPr>
        </p:nvSpPr>
        <p:spPr/>
        <p:txBody>
          <a:bodyPr/>
          <a:lstStyle/>
          <a:p>
            <a:fld id="{ACC0D427-9895-470C-860D-CB6836DD1093}" type="datetimeFigureOut">
              <a:rPr lang="en-GB" smtClean="0"/>
              <a:t>19/07/2024</a:t>
            </a:fld>
            <a:endParaRPr lang="en-GB"/>
          </a:p>
        </p:txBody>
      </p:sp>
      <p:sp>
        <p:nvSpPr>
          <p:cNvPr id="5" name="Footer Placeholder 4">
            <a:extLst>
              <a:ext uri="{FF2B5EF4-FFF2-40B4-BE49-F238E27FC236}">
                <a16:creationId xmlns:a16="http://schemas.microsoft.com/office/drawing/2014/main" id="{748C3FDB-61E5-EF60-9CB4-700CBD7359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C0F626-437B-BF22-0F40-5A7F62A259BE}"/>
              </a:ext>
            </a:extLst>
          </p:cNvPr>
          <p:cNvSpPr>
            <a:spLocks noGrp="1"/>
          </p:cNvSpPr>
          <p:nvPr>
            <p:ph type="sldNum" sz="quarter" idx="12"/>
          </p:nvPr>
        </p:nvSpPr>
        <p:spPr/>
        <p:txBody>
          <a:bodyPr/>
          <a:lstStyle/>
          <a:p>
            <a:fld id="{09158AA4-E887-4664-AF83-6CAF2A1A890F}" type="slidenum">
              <a:rPr lang="en-GB" smtClean="0"/>
              <a:t>‹#›</a:t>
            </a:fld>
            <a:endParaRPr lang="en-GB"/>
          </a:p>
        </p:txBody>
      </p:sp>
    </p:spTree>
    <p:extLst>
      <p:ext uri="{BB962C8B-B14F-4D97-AF65-F5344CB8AC3E}">
        <p14:creationId xmlns:p14="http://schemas.microsoft.com/office/powerpoint/2010/main" val="4199737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008F4-8345-FF43-D748-72FFE10EC6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E5C701-BD6C-0B07-8B5C-2F30A3129C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CFBBA6-7A3E-919A-8BB1-FDFEDF1A45E1}"/>
              </a:ext>
            </a:extLst>
          </p:cNvPr>
          <p:cNvSpPr>
            <a:spLocks noGrp="1"/>
          </p:cNvSpPr>
          <p:nvPr>
            <p:ph type="dt" sz="half" idx="10"/>
          </p:nvPr>
        </p:nvSpPr>
        <p:spPr/>
        <p:txBody>
          <a:bodyPr/>
          <a:lstStyle/>
          <a:p>
            <a:fld id="{ACC0D427-9895-470C-860D-CB6836DD1093}" type="datetimeFigureOut">
              <a:rPr lang="en-GB" smtClean="0"/>
              <a:t>19/07/2024</a:t>
            </a:fld>
            <a:endParaRPr lang="en-GB"/>
          </a:p>
        </p:txBody>
      </p:sp>
      <p:sp>
        <p:nvSpPr>
          <p:cNvPr id="5" name="Footer Placeholder 4">
            <a:extLst>
              <a:ext uri="{FF2B5EF4-FFF2-40B4-BE49-F238E27FC236}">
                <a16:creationId xmlns:a16="http://schemas.microsoft.com/office/drawing/2014/main" id="{9A7709F5-9A80-749D-4535-2B5E72F676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9C920D-B28F-66AB-0871-961B1D3F8AD7}"/>
              </a:ext>
            </a:extLst>
          </p:cNvPr>
          <p:cNvSpPr>
            <a:spLocks noGrp="1"/>
          </p:cNvSpPr>
          <p:nvPr>
            <p:ph type="sldNum" sz="quarter" idx="12"/>
          </p:nvPr>
        </p:nvSpPr>
        <p:spPr/>
        <p:txBody>
          <a:bodyPr/>
          <a:lstStyle/>
          <a:p>
            <a:fld id="{09158AA4-E887-4664-AF83-6CAF2A1A890F}" type="slidenum">
              <a:rPr lang="en-GB" smtClean="0"/>
              <a:t>‹#›</a:t>
            </a:fld>
            <a:endParaRPr lang="en-GB"/>
          </a:p>
        </p:txBody>
      </p:sp>
    </p:spTree>
    <p:extLst>
      <p:ext uri="{BB962C8B-B14F-4D97-AF65-F5344CB8AC3E}">
        <p14:creationId xmlns:p14="http://schemas.microsoft.com/office/powerpoint/2010/main" val="3270033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9579-7978-EC5F-C882-164648704F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428836-82B5-76CB-C02B-07716437C0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CF03E09-1865-BC8E-C18F-2146308CCD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5FD5616-3541-E7C6-BC4D-92E3B64F067B}"/>
              </a:ext>
            </a:extLst>
          </p:cNvPr>
          <p:cNvSpPr>
            <a:spLocks noGrp="1"/>
          </p:cNvSpPr>
          <p:nvPr>
            <p:ph type="dt" sz="half" idx="10"/>
          </p:nvPr>
        </p:nvSpPr>
        <p:spPr/>
        <p:txBody>
          <a:bodyPr/>
          <a:lstStyle/>
          <a:p>
            <a:fld id="{ACC0D427-9895-470C-860D-CB6836DD1093}" type="datetimeFigureOut">
              <a:rPr lang="en-GB" smtClean="0"/>
              <a:t>19/07/2024</a:t>
            </a:fld>
            <a:endParaRPr lang="en-GB"/>
          </a:p>
        </p:txBody>
      </p:sp>
      <p:sp>
        <p:nvSpPr>
          <p:cNvPr id="6" name="Footer Placeholder 5">
            <a:extLst>
              <a:ext uri="{FF2B5EF4-FFF2-40B4-BE49-F238E27FC236}">
                <a16:creationId xmlns:a16="http://schemas.microsoft.com/office/drawing/2014/main" id="{B1804F04-574B-0CB9-8F57-0C3847F809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2659B7-3B66-4266-4DCF-A2846F900EF5}"/>
              </a:ext>
            </a:extLst>
          </p:cNvPr>
          <p:cNvSpPr>
            <a:spLocks noGrp="1"/>
          </p:cNvSpPr>
          <p:nvPr>
            <p:ph type="sldNum" sz="quarter" idx="12"/>
          </p:nvPr>
        </p:nvSpPr>
        <p:spPr/>
        <p:txBody>
          <a:bodyPr/>
          <a:lstStyle/>
          <a:p>
            <a:fld id="{09158AA4-E887-4664-AF83-6CAF2A1A890F}" type="slidenum">
              <a:rPr lang="en-GB" smtClean="0"/>
              <a:t>‹#›</a:t>
            </a:fld>
            <a:endParaRPr lang="en-GB"/>
          </a:p>
        </p:txBody>
      </p:sp>
    </p:spTree>
    <p:extLst>
      <p:ext uri="{BB962C8B-B14F-4D97-AF65-F5344CB8AC3E}">
        <p14:creationId xmlns:p14="http://schemas.microsoft.com/office/powerpoint/2010/main" val="2851202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9A29-8D31-38EA-3AEC-5734064E442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961183-F2CB-CF83-D76B-19C8663D12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33B10F-C420-3ECB-1CF6-E485537780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51C0C1B-92F9-68C5-E04C-8B4F71FEF4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377168-B979-C857-CD60-005977DF1B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7634266-55F8-EFF2-6A5A-4CD8B167A7D8}"/>
              </a:ext>
            </a:extLst>
          </p:cNvPr>
          <p:cNvSpPr>
            <a:spLocks noGrp="1"/>
          </p:cNvSpPr>
          <p:nvPr>
            <p:ph type="dt" sz="half" idx="10"/>
          </p:nvPr>
        </p:nvSpPr>
        <p:spPr/>
        <p:txBody>
          <a:bodyPr/>
          <a:lstStyle/>
          <a:p>
            <a:fld id="{ACC0D427-9895-470C-860D-CB6836DD1093}" type="datetimeFigureOut">
              <a:rPr lang="en-GB" smtClean="0"/>
              <a:t>19/07/2024</a:t>
            </a:fld>
            <a:endParaRPr lang="en-GB"/>
          </a:p>
        </p:txBody>
      </p:sp>
      <p:sp>
        <p:nvSpPr>
          <p:cNvPr id="8" name="Footer Placeholder 7">
            <a:extLst>
              <a:ext uri="{FF2B5EF4-FFF2-40B4-BE49-F238E27FC236}">
                <a16:creationId xmlns:a16="http://schemas.microsoft.com/office/drawing/2014/main" id="{E6A0D5E5-EF01-51C5-0BBB-75A9C08FC87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CCC3FC-4854-9C2B-6FE2-834DC012FEFC}"/>
              </a:ext>
            </a:extLst>
          </p:cNvPr>
          <p:cNvSpPr>
            <a:spLocks noGrp="1"/>
          </p:cNvSpPr>
          <p:nvPr>
            <p:ph type="sldNum" sz="quarter" idx="12"/>
          </p:nvPr>
        </p:nvSpPr>
        <p:spPr/>
        <p:txBody>
          <a:bodyPr/>
          <a:lstStyle/>
          <a:p>
            <a:fld id="{09158AA4-E887-4664-AF83-6CAF2A1A890F}" type="slidenum">
              <a:rPr lang="en-GB" smtClean="0"/>
              <a:t>‹#›</a:t>
            </a:fld>
            <a:endParaRPr lang="en-GB"/>
          </a:p>
        </p:txBody>
      </p:sp>
    </p:spTree>
    <p:extLst>
      <p:ext uri="{BB962C8B-B14F-4D97-AF65-F5344CB8AC3E}">
        <p14:creationId xmlns:p14="http://schemas.microsoft.com/office/powerpoint/2010/main" val="1946735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DD3A1-691C-7AAF-21B3-EADAC6C1C8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3F9039-EE70-5852-CB36-BEBD10655D56}"/>
              </a:ext>
            </a:extLst>
          </p:cNvPr>
          <p:cNvSpPr>
            <a:spLocks noGrp="1"/>
          </p:cNvSpPr>
          <p:nvPr>
            <p:ph type="dt" sz="half" idx="10"/>
          </p:nvPr>
        </p:nvSpPr>
        <p:spPr/>
        <p:txBody>
          <a:bodyPr/>
          <a:lstStyle/>
          <a:p>
            <a:fld id="{ACC0D427-9895-470C-860D-CB6836DD1093}" type="datetimeFigureOut">
              <a:rPr lang="en-GB" smtClean="0"/>
              <a:t>19/07/2024</a:t>
            </a:fld>
            <a:endParaRPr lang="en-GB"/>
          </a:p>
        </p:txBody>
      </p:sp>
      <p:sp>
        <p:nvSpPr>
          <p:cNvPr id="4" name="Footer Placeholder 3">
            <a:extLst>
              <a:ext uri="{FF2B5EF4-FFF2-40B4-BE49-F238E27FC236}">
                <a16:creationId xmlns:a16="http://schemas.microsoft.com/office/drawing/2014/main" id="{78925467-3B83-E232-C50F-0EF33A5402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F93459F-9B23-ED6A-A11A-FB6D6D14CB90}"/>
              </a:ext>
            </a:extLst>
          </p:cNvPr>
          <p:cNvSpPr>
            <a:spLocks noGrp="1"/>
          </p:cNvSpPr>
          <p:nvPr>
            <p:ph type="sldNum" sz="quarter" idx="12"/>
          </p:nvPr>
        </p:nvSpPr>
        <p:spPr/>
        <p:txBody>
          <a:bodyPr/>
          <a:lstStyle/>
          <a:p>
            <a:fld id="{09158AA4-E887-4664-AF83-6CAF2A1A890F}" type="slidenum">
              <a:rPr lang="en-GB" smtClean="0"/>
              <a:t>‹#›</a:t>
            </a:fld>
            <a:endParaRPr lang="en-GB"/>
          </a:p>
        </p:txBody>
      </p:sp>
    </p:spTree>
    <p:extLst>
      <p:ext uri="{BB962C8B-B14F-4D97-AF65-F5344CB8AC3E}">
        <p14:creationId xmlns:p14="http://schemas.microsoft.com/office/powerpoint/2010/main" val="639469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B2A9C3-5B9D-69C3-27FB-157CD3D35B06}"/>
              </a:ext>
            </a:extLst>
          </p:cNvPr>
          <p:cNvSpPr>
            <a:spLocks noGrp="1"/>
          </p:cNvSpPr>
          <p:nvPr>
            <p:ph type="dt" sz="half" idx="10"/>
          </p:nvPr>
        </p:nvSpPr>
        <p:spPr/>
        <p:txBody>
          <a:bodyPr/>
          <a:lstStyle/>
          <a:p>
            <a:fld id="{ACC0D427-9895-470C-860D-CB6836DD1093}" type="datetimeFigureOut">
              <a:rPr lang="en-GB" smtClean="0"/>
              <a:t>19/07/2024</a:t>
            </a:fld>
            <a:endParaRPr lang="en-GB"/>
          </a:p>
        </p:txBody>
      </p:sp>
      <p:sp>
        <p:nvSpPr>
          <p:cNvPr id="3" name="Footer Placeholder 2">
            <a:extLst>
              <a:ext uri="{FF2B5EF4-FFF2-40B4-BE49-F238E27FC236}">
                <a16:creationId xmlns:a16="http://schemas.microsoft.com/office/drawing/2014/main" id="{A4A30969-A7E2-4DDA-142C-205DE6810F9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0C23A0-A29B-CB65-43F4-B41DB507C5FE}"/>
              </a:ext>
            </a:extLst>
          </p:cNvPr>
          <p:cNvSpPr>
            <a:spLocks noGrp="1"/>
          </p:cNvSpPr>
          <p:nvPr>
            <p:ph type="sldNum" sz="quarter" idx="12"/>
          </p:nvPr>
        </p:nvSpPr>
        <p:spPr/>
        <p:txBody>
          <a:bodyPr/>
          <a:lstStyle/>
          <a:p>
            <a:fld id="{09158AA4-E887-4664-AF83-6CAF2A1A890F}" type="slidenum">
              <a:rPr lang="en-GB" smtClean="0"/>
              <a:t>‹#›</a:t>
            </a:fld>
            <a:endParaRPr lang="en-GB"/>
          </a:p>
        </p:txBody>
      </p:sp>
    </p:spTree>
    <p:extLst>
      <p:ext uri="{BB962C8B-B14F-4D97-AF65-F5344CB8AC3E}">
        <p14:creationId xmlns:p14="http://schemas.microsoft.com/office/powerpoint/2010/main" val="2124380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6B7EB-99F0-BE03-F767-3786B4456E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19AC95C-129B-939B-AC4A-C67DD4078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F3EF566-8AC6-881F-34E3-09464D894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B85A06-87E2-C7D1-D745-EFCEE6EE879D}"/>
              </a:ext>
            </a:extLst>
          </p:cNvPr>
          <p:cNvSpPr>
            <a:spLocks noGrp="1"/>
          </p:cNvSpPr>
          <p:nvPr>
            <p:ph type="dt" sz="half" idx="10"/>
          </p:nvPr>
        </p:nvSpPr>
        <p:spPr/>
        <p:txBody>
          <a:bodyPr/>
          <a:lstStyle/>
          <a:p>
            <a:fld id="{ACC0D427-9895-470C-860D-CB6836DD1093}" type="datetimeFigureOut">
              <a:rPr lang="en-GB" smtClean="0"/>
              <a:t>19/07/2024</a:t>
            </a:fld>
            <a:endParaRPr lang="en-GB"/>
          </a:p>
        </p:txBody>
      </p:sp>
      <p:sp>
        <p:nvSpPr>
          <p:cNvPr id="6" name="Footer Placeholder 5">
            <a:extLst>
              <a:ext uri="{FF2B5EF4-FFF2-40B4-BE49-F238E27FC236}">
                <a16:creationId xmlns:a16="http://schemas.microsoft.com/office/drawing/2014/main" id="{F97F55DB-BD63-FF68-7749-F91AE63C68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3438CC-BFB7-8FF8-C490-E42BBAFA3637}"/>
              </a:ext>
            </a:extLst>
          </p:cNvPr>
          <p:cNvSpPr>
            <a:spLocks noGrp="1"/>
          </p:cNvSpPr>
          <p:nvPr>
            <p:ph type="sldNum" sz="quarter" idx="12"/>
          </p:nvPr>
        </p:nvSpPr>
        <p:spPr/>
        <p:txBody>
          <a:bodyPr/>
          <a:lstStyle/>
          <a:p>
            <a:fld id="{09158AA4-E887-4664-AF83-6CAF2A1A890F}" type="slidenum">
              <a:rPr lang="en-GB" smtClean="0"/>
              <a:t>‹#›</a:t>
            </a:fld>
            <a:endParaRPr lang="en-GB"/>
          </a:p>
        </p:txBody>
      </p:sp>
    </p:spTree>
    <p:extLst>
      <p:ext uri="{BB962C8B-B14F-4D97-AF65-F5344CB8AC3E}">
        <p14:creationId xmlns:p14="http://schemas.microsoft.com/office/powerpoint/2010/main" val="3575782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AEF2-87B7-611A-6A83-B29B1C93FB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66EE0A-6747-8721-DA3A-C56643A72F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2F8824-452E-ED4E-BC97-FCBF7DD20B7F}"/>
              </a:ext>
            </a:extLst>
          </p:cNvPr>
          <p:cNvSpPr>
            <a:spLocks noGrp="1"/>
          </p:cNvSpPr>
          <p:nvPr>
            <p:ph type="dt" sz="half" idx="10"/>
          </p:nvPr>
        </p:nvSpPr>
        <p:spPr/>
        <p:txBody>
          <a:bodyPr/>
          <a:lstStyle/>
          <a:p>
            <a:fld id="{5F271681-F2F2-41E8-A1B2-5777ADB003A2}" type="datetimeFigureOut">
              <a:rPr lang="en-GB" smtClean="0"/>
              <a:t>19/07/2024</a:t>
            </a:fld>
            <a:endParaRPr lang="en-GB"/>
          </a:p>
        </p:txBody>
      </p:sp>
      <p:sp>
        <p:nvSpPr>
          <p:cNvPr id="5" name="Footer Placeholder 4">
            <a:extLst>
              <a:ext uri="{FF2B5EF4-FFF2-40B4-BE49-F238E27FC236}">
                <a16:creationId xmlns:a16="http://schemas.microsoft.com/office/drawing/2014/main" id="{82DAB63A-AFA1-3DE0-BBA5-8B9E7AD7BF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E447D9-0682-28A0-96F8-2ED767E4DBFC}"/>
              </a:ext>
            </a:extLst>
          </p:cNvPr>
          <p:cNvSpPr>
            <a:spLocks noGrp="1"/>
          </p:cNvSpPr>
          <p:nvPr>
            <p:ph type="sldNum" sz="quarter" idx="12"/>
          </p:nvPr>
        </p:nvSpPr>
        <p:spPr/>
        <p:txBody>
          <a:bodyPr/>
          <a:lstStyle/>
          <a:p>
            <a:fld id="{ACB073D6-3FCC-443E-81CA-AAC2806958D1}" type="slidenum">
              <a:rPr lang="en-GB" smtClean="0"/>
              <a:t>‹#›</a:t>
            </a:fld>
            <a:endParaRPr lang="en-GB"/>
          </a:p>
        </p:txBody>
      </p:sp>
    </p:spTree>
    <p:extLst>
      <p:ext uri="{BB962C8B-B14F-4D97-AF65-F5344CB8AC3E}">
        <p14:creationId xmlns:p14="http://schemas.microsoft.com/office/powerpoint/2010/main" val="2850582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C24B3-BED5-7EE5-3150-28D104409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29433CD-2D77-D68B-638B-0B8419AF1A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BBDF81F-5087-BE2A-30A3-374AFAE9A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C5647C-59BA-9DF7-6677-A48B4646C407}"/>
              </a:ext>
            </a:extLst>
          </p:cNvPr>
          <p:cNvSpPr>
            <a:spLocks noGrp="1"/>
          </p:cNvSpPr>
          <p:nvPr>
            <p:ph type="dt" sz="half" idx="10"/>
          </p:nvPr>
        </p:nvSpPr>
        <p:spPr/>
        <p:txBody>
          <a:bodyPr/>
          <a:lstStyle/>
          <a:p>
            <a:fld id="{ACC0D427-9895-470C-860D-CB6836DD1093}" type="datetimeFigureOut">
              <a:rPr lang="en-GB" smtClean="0"/>
              <a:t>19/07/2024</a:t>
            </a:fld>
            <a:endParaRPr lang="en-GB"/>
          </a:p>
        </p:txBody>
      </p:sp>
      <p:sp>
        <p:nvSpPr>
          <p:cNvPr id="6" name="Footer Placeholder 5">
            <a:extLst>
              <a:ext uri="{FF2B5EF4-FFF2-40B4-BE49-F238E27FC236}">
                <a16:creationId xmlns:a16="http://schemas.microsoft.com/office/drawing/2014/main" id="{6B058E51-B269-9FFF-3A12-3A4B9C7171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94E137-E91F-27F0-07D5-F58A139EACEC}"/>
              </a:ext>
            </a:extLst>
          </p:cNvPr>
          <p:cNvSpPr>
            <a:spLocks noGrp="1"/>
          </p:cNvSpPr>
          <p:nvPr>
            <p:ph type="sldNum" sz="quarter" idx="12"/>
          </p:nvPr>
        </p:nvSpPr>
        <p:spPr/>
        <p:txBody>
          <a:bodyPr/>
          <a:lstStyle/>
          <a:p>
            <a:fld id="{09158AA4-E887-4664-AF83-6CAF2A1A890F}" type="slidenum">
              <a:rPr lang="en-GB" smtClean="0"/>
              <a:t>‹#›</a:t>
            </a:fld>
            <a:endParaRPr lang="en-GB"/>
          </a:p>
        </p:txBody>
      </p:sp>
    </p:spTree>
    <p:extLst>
      <p:ext uri="{BB962C8B-B14F-4D97-AF65-F5344CB8AC3E}">
        <p14:creationId xmlns:p14="http://schemas.microsoft.com/office/powerpoint/2010/main" val="933752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25CC-E59C-C070-DDB6-149EA9A1D49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207BC8-1EC4-554D-3690-4F61D3355B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00A37B-C34F-67B3-1096-07D6132AB9AA}"/>
              </a:ext>
            </a:extLst>
          </p:cNvPr>
          <p:cNvSpPr>
            <a:spLocks noGrp="1"/>
          </p:cNvSpPr>
          <p:nvPr>
            <p:ph type="dt" sz="half" idx="10"/>
          </p:nvPr>
        </p:nvSpPr>
        <p:spPr/>
        <p:txBody>
          <a:bodyPr/>
          <a:lstStyle/>
          <a:p>
            <a:fld id="{ACC0D427-9895-470C-860D-CB6836DD1093}" type="datetimeFigureOut">
              <a:rPr lang="en-GB" smtClean="0"/>
              <a:t>19/07/2024</a:t>
            </a:fld>
            <a:endParaRPr lang="en-GB"/>
          </a:p>
        </p:txBody>
      </p:sp>
      <p:sp>
        <p:nvSpPr>
          <p:cNvPr id="5" name="Footer Placeholder 4">
            <a:extLst>
              <a:ext uri="{FF2B5EF4-FFF2-40B4-BE49-F238E27FC236}">
                <a16:creationId xmlns:a16="http://schemas.microsoft.com/office/drawing/2014/main" id="{B154B9B3-1EF2-CB90-A9E2-3F394F2613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EBBF5E-CC00-24FC-281E-569EDB9AAD16}"/>
              </a:ext>
            </a:extLst>
          </p:cNvPr>
          <p:cNvSpPr>
            <a:spLocks noGrp="1"/>
          </p:cNvSpPr>
          <p:nvPr>
            <p:ph type="sldNum" sz="quarter" idx="12"/>
          </p:nvPr>
        </p:nvSpPr>
        <p:spPr/>
        <p:txBody>
          <a:bodyPr/>
          <a:lstStyle/>
          <a:p>
            <a:fld id="{09158AA4-E887-4664-AF83-6CAF2A1A890F}" type="slidenum">
              <a:rPr lang="en-GB" smtClean="0"/>
              <a:t>‹#›</a:t>
            </a:fld>
            <a:endParaRPr lang="en-GB"/>
          </a:p>
        </p:txBody>
      </p:sp>
    </p:spTree>
    <p:extLst>
      <p:ext uri="{BB962C8B-B14F-4D97-AF65-F5344CB8AC3E}">
        <p14:creationId xmlns:p14="http://schemas.microsoft.com/office/powerpoint/2010/main" val="1006770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0E8893-6371-9A81-E253-0284B033EE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CAEAA77-9494-F2FC-23A0-D741EF6BB9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9F17B7-2445-F2A7-EEEC-08572FA23FB6}"/>
              </a:ext>
            </a:extLst>
          </p:cNvPr>
          <p:cNvSpPr>
            <a:spLocks noGrp="1"/>
          </p:cNvSpPr>
          <p:nvPr>
            <p:ph type="dt" sz="half" idx="10"/>
          </p:nvPr>
        </p:nvSpPr>
        <p:spPr/>
        <p:txBody>
          <a:bodyPr/>
          <a:lstStyle/>
          <a:p>
            <a:fld id="{ACC0D427-9895-470C-860D-CB6836DD1093}" type="datetimeFigureOut">
              <a:rPr lang="en-GB" smtClean="0"/>
              <a:t>19/07/2024</a:t>
            </a:fld>
            <a:endParaRPr lang="en-GB"/>
          </a:p>
        </p:txBody>
      </p:sp>
      <p:sp>
        <p:nvSpPr>
          <p:cNvPr id="5" name="Footer Placeholder 4">
            <a:extLst>
              <a:ext uri="{FF2B5EF4-FFF2-40B4-BE49-F238E27FC236}">
                <a16:creationId xmlns:a16="http://schemas.microsoft.com/office/drawing/2014/main" id="{43C3EBD9-820E-8F4C-3DA8-B3672596DA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0B9FBF-354F-2FE1-DB0C-390C306D56CC}"/>
              </a:ext>
            </a:extLst>
          </p:cNvPr>
          <p:cNvSpPr>
            <a:spLocks noGrp="1"/>
          </p:cNvSpPr>
          <p:nvPr>
            <p:ph type="sldNum" sz="quarter" idx="12"/>
          </p:nvPr>
        </p:nvSpPr>
        <p:spPr/>
        <p:txBody>
          <a:bodyPr/>
          <a:lstStyle/>
          <a:p>
            <a:fld id="{09158AA4-E887-4664-AF83-6CAF2A1A890F}" type="slidenum">
              <a:rPr lang="en-GB" smtClean="0"/>
              <a:t>‹#›</a:t>
            </a:fld>
            <a:endParaRPr lang="en-GB"/>
          </a:p>
        </p:txBody>
      </p:sp>
    </p:spTree>
    <p:extLst>
      <p:ext uri="{BB962C8B-B14F-4D97-AF65-F5344CB8AC3E}">
        <p14:creationId xmlns:p14="http://schemas.microsoft.com/office/powerpoint/2010/main" val="228770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8B64-1019-0384-01D7-4C2974C67D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4F70AD2-D92F-FA43-5C76-E264A3AED4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1912E0-0DF5-584B-5C55-9621E3F08E5C}"/>
              </a:ext>
            </a:extLst>
          </p:cNvPr>
          <p:cNvSpPr>
            <a:spLocks noGrp="1"/>
          </p:cNvSpPr>
          <p:nvPr>
            <p:ph type="dt" sz="half" idx="10"/>
          </p:nvPr>
        </p:nvSpPr>
        <p:spPr/>
        <p:txBody>
          <a:bodyPr/>
          <a:lstStyle/>
          <a:p>
            <a:fld id="{5F271681-F2F2-41E8-A1B2-5777ADB003A2}" type="datetimeFigureOut">
              <a:rPr lang="en-GB" smtClean="0"/>
              <a:t>19/07/2024</a:t>
            </a:fld>
            <a:endParaRPr lang="en-GB"/>
          </a:p>
        </p:txBody>
      </p:sp>
      <p:sp>
        <p:nvSpPr>
          <p:cNvPr id="5" name="Footer Placeholder 4">
            <a:extLst>
              <a:ext uri="{FF2B5EF4-FFF2-40B4-BE49-F238E27FC236}">
                <a16:creationId xmlns:a16="http://schemas.microsoft.com/office/drawing/2014/main" id="{7D7C3041-8FFF-66BE-73DE-BC60CDBC4A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2D605E-DA9D-ED1B-0461-A3839DFD1671}"/>
              </a:ext>
            </a:extLst>
          </p:cNvPr>
          <p:cNvSpPr>
            <a:spLocks noGrp="1"/>
          </p:cNvSpPr>
          <p:nvPr>
            <p:ph type="sldNum" sz="quarter" idx="12"/>
          </p:nvPr>
        </p:nvSpPr>
        <p:spPr/>
        <p:txBody>
          <a:bodyPr/>
          <a:lstStyle/>
          <a:p>
            <a:fld id="{ACB073D6-3FCC-443E-81CA-AAC2806958D1}" type="slidenum">
              <a:rPr lang="en-GB" smtClean="0"/>
              <a:t>‹#›</a:t>
            </a:fld>
            <a:endParaRPr lang="en-GB"/>
          </a:p>
        </p:txBody>
      </p:sp>
    </p:spTree>
    <p:extLst>
      <p:ext uri="{BB962C8B-B14F-4D97-AF65-F5344CB8AC3E}">
        <p14:creationId xmlns:p14="http://schemas.microsoft.com/office/powerpoint/2010/main" val="199243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3B9E-5EE2-CB6A-D20D-01A2BECD2E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AE532C-D61D-D8B2-CA05-285CE86A86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BAD097-F7D3-ADB6-5C6A-FA1E01F473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4ADAF5-10ED-A6BE-7C5B-74214D08C9A9}"/>
              </a:ext>
            </a:extLst>
          </p:cNvPr>
          <p:cNvSpPr>
            <a:spLocks noGrp="1"/>
          </p:cNvSpPr>
          <p:nvPr>
            <p:ph type="dt" sz="half" idx="10"/>
          </p:nvPr>
        </p:nvSpPr>
        <p:spPr/>
        <p:txBody>
          <a:bodyPr/>
          <a:lstStyle/>
          <a:p>
            <a:fld id="{5F271681-F2F2-41E8-A1B2-5777ADB003A2}" type="datetimeFigureOut">
              <a:rPr lang="en-GB" smtClean="0"/>
              <a:t>19/07/2024</a:t>
            </a:fld>
            <a:endParaRPr lang="en-GB"/>
          </a:p>
        </p:txBody>
      </p:sp>
      <p:sp>
        <p:nvSpPr>
          <p:cNvPr id="6" name="Footer Placeholder 5">
            <a:extLst>
              <a:ext uri="{FF2B5EF4-FFF2-40B4-BE49-F238E27FC236}">
                <a16:creationId xmlns:a16="http://schemas.microsoft.com/office/drawing/2014/main" id="{877DA9B4-E93F-32B6-830C-79BC5C6278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8775C2-3017-7680-A663-3C22499D2914}"/>
              </a:ext>
            </a:extLst>
          </p:cNvPr>
          <p:cNvSpPr>
            <a:spLocks noGrp="1"/>
          </p:cNvSpPr>
          <p:nvPr>
            <p:ph type="sldNum" sz="quarter" idx="12"/>
          </p:nvPr>
        </p:nvSpPr>
        <p:spPr/>
        <p:txBody>
          <a:bodyPr/>
          <a:lstStyle/>
          <a:p>
            <a:fld id="{ACB073D6-3FCC-443E-81CA-AAC2806958D1}" type="slidenum">
              <a:rPr lang="en-GB" smtClean="0"/>
              <a:t>‹#›</a:t>
            </a:fld>
            <a:endParaRPr lang="en-GB"/>
          </a:p>
        </p:txBody>
      </p:sp>
    </p:spTree>
    <p:extLst>
      <p:ext uri="{BB962C8B-B14F-4D97-AF65-F5344CB8AC3E}">
        <p14:creationId xmlns:p14="http://schemas.microsoft.com/office/powerpoint/2010/main" val="968549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B6FD-0F82-33F9-410B-34F14D87555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D09EDF-F27B-1055-D0FD-F4F6B798DA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2252ED-23DC-8140-3B3B-AA7E021006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F8BF67-E336-7D4D-C7EA-CD4FC1CC19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DFC622-3F3F-D836-053F-D4D18335E0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CD1E168-3422-2C17-1C56-22A7C32FC90E}"/>
              </a:ext>
            </a:extLst>
          </p:cNvPr>
          <p:cNvSpPr>
            <a:spLocks noGrp="1"/>
          </p:cNvSpPr>
          <p:nvPr>
            <p:ph type="dt" sz="half" idx="10"/>
          </p:nvPr>
        </p:nvSpPr>
        <p:spPr/>
        <p:txBody>
          <a:bodyPr/>
          <a:lstStyle/>
          <a:p>
            <a:fld id="{5F271681-F2F2-41E8-A1B2-5777ADB003A2}" type="datetimeFigureOut">
              <a:rPr lang="en-GB" smtClean="0"/>
              <a:t>19/07/2024</a:t>
            </a:fld>
            <a:endParaRPr lang="en-GB"/>
          </a:p>
        </p:txBody>
      </p:sp>
      <p:sp>
        <p:nvSpPr>
          <p:cNvPr id="8" name="Footer Placeholder 7">
            <a:extLst>
              <a:ext uri="{FF2B5EF4-FFF2-40B4-BE49-F238E27FC236}">
                <a16:creationId xmlns:a16="http://schemas.microsoft.com/office/drawing/2014/main" id="{CAD9BC03-FEEA-09BA-3338-5C35D9FEAE1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FCB0152-9958-EF7E-7F84-5BEE8C64605A}"/>
              </a:ext>
            </a:extLst>
          </p:cNvPr>
          <p:cNvSpPr>
            <a:spLocks noGrp="1"/>
          </p:cNvSpPr>
          <p:nvPr>
            <p:ph type="sldNum" sz="quarter" idx="12"/>
          </p:nvPr>
        </p:nvSpPr>
        <p:spPr/>
        <p:txBody>
          <a:bodyPr/>
          <a:lstStyle/>
          <a:p>
            <a:fld id="{ACB073D6-3FCC-443E-81CA-AAC2806958D1}" type="slidenum">
              <a:rPr lang="en-GB" smtClean="0"/>
              <a:t>‹#›</a:t>
            </a:fld>
            <a:endParaRPr lang="en-GB"/>
          </a:p>
        </p:txBody>
      </p:sp>
    </p:spTree>
    <p:extLst>
      <p:ext uri="{BB962C8B-B14F-4D97-AF65-F5344CB8AC3E}">
        <p14:creationId xmlns:p14="http://schemas.microsoft.com/office/powerpoint/2010/main" val="41773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77D6-26AA-DFD6-9E78-3A78500BC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0C4C134-F098-FC1E-0010-FE6F654CA17E}"/>
              </a:ext>
            </a:extLst>
          </p:cNvPr>
          <p:cNvSpPr>
            <a:spLocks noGrp="1"/>
          </p:cNvSpPr>
          <p:nvPr>
            <p:ph type="dt" sz="half" idx="10"/>
          </p:nvPr>
        </p:nvSpPr>
        <p:spPr/>
        <p:txBody>
          <a:bodyPr/>
          <a:lstStyle/>
          <a:p>
            <a:fld id="{5F271681-F2F2-41E8-A1B2-5777ADB003A2}" type="datetimeFigureOut">
              <a:rPr lang="en-GB" smtClean="0"/>
              <a:t>19/07/2024</a:t>
            </a:fld>
            <a:endParaRPr lang="en-GB"/>
          </a:p>
        </p:txBody>
      </p:sp>
      <p:sp>
        <p:nvSpPr>
          <p:cNvPr id="4" name="Footer Placeholder 3">
            <a:extLst>
              <a:ext uri="{FF2B5EF4-FFF2-40B4-BE49-F238E27FC236}">
                <a16:creationId xmlns:a16="http://schemas.microsoft.com/office/drawing/2014/main" id="{3E68447E-23EA-C025-A24A-E7D54C3CD1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505A5C-F32E-DE6D-9630-7614FC40676F}"/>
              </a:ext>
            </a:extLst>
          </p:cNvPr>
          <p:cNvSpPr>
            <a:spLocks noGrp="1"/>
          </p:cNvSpPr>
          <p:nvPr>
            <p:ph type="sldNum" sz="quarter" idx="12"/>
          </p:nvPr>
        </p:nvSpPr>
        <p:spPr/>
        <p:txBody>
          <a:bodyPr/>
          <a:lstStyle/>
          <a:p>
            <a:fld id="{ACB073D6-3FCC-443E-81CA-AAC2806958D1}" type="slidenum">
              <a:rPr lang="en-GB" smtClean="0"/>
              <a:t>‹#›</a:t>
            </a:fld>
            <a:endParaRPr lang="en-GB"/>
          </a:p>
        </p:txBody>
      </p:sp>
    </p:spTree>
    <p:extLst>
      <p:ext uri="{BB962C8B-B14F-4D97-AF65-F5344CB8AC3E}">
        <p14:creationId xmlns:p14="http://schemas.microsoft.com/office/powerpoint/2010/main" val="1930841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FC71A7-F95F-1F42-DA4A-7587ABA48FF9}"/>
              </a:ext>
            </a:extLst>
          </p:cNvPr>
          <p:cNvSpPr>
            <a:spLocks noGrp="1"/>
          </p:cNvSpPr>
          <p:nvPr>
            <p:ph type="dt" sz="half" idx="10"/>
          </p:nvPr>
        </p:nvSpPr>
        <p:spPr/>
        <p:txBody>
          <a:bodyPr/>
          <a:lstStyle/>
          <a:p>
            <a:fld id="{5F271681-F2F2-41E8-A1B2-5777ADB003A2}" type="datetimeFigureOut">
              <a:rPr lang="en-GB" smtClean="0"/>
              <a:t>19/07/2024</a:t>
            </a:fld>
            <a:endParaRPr lang="en-GB"/>
          </a:p>
        </p:txBody>
      </p:sp>
      <p:sp>
        <p:nvSpPr>
          <p:cNvPr id="3" name="Footer Placeholder 2">
            <a:extLst>
              <a:ext uri="{FF2B5EF4-FFF2-40B4-BE49-F238E27FC236}">
                <a16:creationId xmlns:a16="http://schemas.microsoft.com/office/drawing/2014/main" id="{EB992F1D-95A6-7524-5C5C-5A7D12D2E99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19E3B1F-D7ED-A372-336F-2536E7F49D74}"/>
              </a:ext>
            </a:extLst>
          </p:cNvPr>
          <p:cNvSpPr>
            <a:spLocks noGrp="1"/>
          </p:cNvSpPr>
          <p:nvPr>
            <p:ph type="sldNum" sz="quarter" idx="12"/>
          </p:nvPr>
        </p:nvSpPr>
        <p:spPr/>
        <p:txBody>
          <a:bodyPr/>
          <a:lstStyle/>
          <a:p>
            <a:fld id="{ACB073D6-3FCC-443E-81CA-AAC2806958D1}" type="slidenum">
              <a:rPr lang="en-GB" smtClean="0"/>
              <a:t>‹#›</a:t>
            </a:fld>
            <a:endParaRPr lang="en-GB"/>
          </a:p>
        </p:txBody>
      </p:sp>
    </p:spTree>
    <p:extLst>
      <p:ext uri="{BB962C8B-B14F-4D97-AF65-F5344CB8AC3E}">
        <p14:creationId xmlns:p14="http://schemas.microsoft.com/office/powerpoint/2010/main" val="2548786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FB7CC-66B9-6A41-0AA5-8B41FC45E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E19FCC-8785-FD56-10D7-7C7A5E453F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CD28950-42D3-2BB0-F58D-64369AA35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758CD4-ED16-BB89-1D0E-A210FE11AC07}"/>
              </a:ext>
            </a:extLst>
          </p:cNvPr>
          <p:cNvSpPr>
            <a:spLocks noGrp="1"/>
          </p:cNvSpPr>
          <p:nvPr>
            <p:ph type="dt" sz="half" idx="10"/>
          </p:nvPr>
        </p:nvSpPr>
        <p:spPr/>
        <p:txBody>
          <a:bodyPr/>
          <a:lstStyle/>
          <a:p>
            <a:fld id="{5F271681-F2F2-41E8-A1B2-5777ADB003A2}" type="datetimeFigureOut">
              <a:rPr lang="en-GB" smtClean="0"/>
              <a:t>19/07/2024</a:t>
            </a:fld>
            <a:endParaRPr lang="en-GB"/>
          </a:p>
        </p:txBody>
      </p:sp>
      <p:sp>
        <p:nvSpPr>
          <p:cNvPr id="6" name="Footer Placeholder 5">
            <a:extLst>
              <a:ext uri="{FF2B5EF4-FFF2-40B4-BE49-F238E27FC236}">
                <a16:creationId xmlns:a16="http://schemas.microsoft.com/office/drawing/2014/main" id="{A4061E06-F9E7-BC0F-3086-ADF5DA8399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B11387-159E-EAFC-C496-63F157671A53}"/>
              </a:ext>
            </a:extLst>
          </p:cNvPr>
          <p:cNvSpPr>
            <a:spLocks noGrp="1"/>
          </p:cNvSpPr>
          <p:nvPr>
            <p:ph type="sldNum" sz="quarter" idx="12"/>
          </p:nvPr>
        </p:nvSpPr>
        <p:spPr/>
        <p:txBody>
          <a:bodyPr/>
          <a:lstStyle/>
          <a:p>
            <a:fld id="{ACB073D6-3FCC-443E-81CA-AAC2806958D1}" type="slidenum">
              <a:rPr lang="en-GB" smtClean="0"/>
              <a:t>‹#›</a:t>
            </a:fld>
            <a:endParaRPr lang="en-GB"/>
          </a:p>
        </p:txBody>
      </p:sp>
    </p:spTree>
    <p:extLst>
      <p:ext uri="{BB962C8B-B14F-4D97-AF65-F5344CB8AC3E}">
        <p14:creationId xmlns:p14="http://schemas.microsoft.com/office/powerpoint/2010/main" val="945013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3A7BF-E498-6DB4-CF5D-0A4920AAE9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6211A0F-A9DF-DFDE-6AD2-954A00EEF8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528BFF-E041-0977-49AA-86EB5C1090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98FF7-C953-30B0-F917-A37179B2DEA7}"/>
              </a:ext>
            </a:extLst>
          </p:cNvPr>
          <p:cNvSpPr>
            <a:spLocks noGrp="1"/>
          </p:cNvSpPr>
          <p:nvPr>
            <p:ph type="dt" sz="half" idx="10"/>
          </p:nvPr>
        </p:nvSpPr>
        <p:spPr/>
        <p:txBody>
          <a:bodyPr/>
          <a:lstStyle/>
          <a:p>
            <a:fld id="{5F271681-F2F2-41E8-A1B2-5777ADB003A2}" type="datetimeFigureOut">
              <a:rPr lang="en-GB" smtClean="0"/>
              <a:t>19/07/2024</a:t>
            </a:fld>
            <a:endParaRPr lang="en-GB"/>
          </a:p>
        </p:txBody>
      </p:sp>
      <p:sp>
        <p:nvSpPr>
          <p:cNvPr id="6" name="Footer Placeholder 5">
            <a:extLst>
              <a:ext uri="{FF2B5EF4-FFF2-40B4-BE49-F238E27FC236}">
                <a16:creationId xmlns:a16="http://schemas.microsoft.com/office/drawing/2014/main" id="{89ED3116-058F-8AFD-CE58-537FDCD0F1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EC3D37-7CD0-9F5A-F048-F80FFB5D6B60}"/>
              </a:ext>
            </a:extLst>
          </p:cNvPr>
          <p:cNvSpPr>
            <a:spLocks noGrp="1"/>
          </p:cNvSpPr>
          <p:nvPr>
            <p:ph type="sldNum" sz="quarter" idx="12"/>
          </p:nvPr>
        </p:nvSpPr>
        <p:spPr/>
        <p:txBody>
          <a:bodyPr/>
          <a:lstStyle/>
          <a:p>
            <a:fld id="{ACB073D6-3FCC-443E-81CA-AAC2806958D1}" type="slidenum">
              <a:rPr lang="en-GB" smtClean="0"/>
              <a:t>‹#›</a:t>
            </a:fld>
            <a:endParaRPr lang="en-GB"/>
          </a:p>
        </p:txBody>
      </p:sp>
    </p:spTree>
    <p:extLst>
      <p:ext uri="{BB962C8B-B14F-4D97-AF65-F5344CB8AC3E}">
        <p14:creationId xmlns:p14="http://schemas.microsoft.com/office/powerpoint/2010/main" val="589454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33F4D-A868-7E28-F31D-7277656959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CEC750-B209-71B7-AAAE-54F65B0BC3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D36257-A18F-BC0D-CEF2-27BD544A5A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71681-F2F2-41E8-A1B2-5777ADB003A2}" type="datetimeFigureOut">
              <a:rPr lang="en-GB" smtClean="0"/>
              <a:t>19/07/2024</a:t>
            </a:fld>
            <a:endParaRPr lang="en-GB"/>
          </a:p>
        </p:txBody>
      </p:sp>
      <p:sp>
        <p:nvSpPr>
          <p:cNvPr id="5" name="Footer Placeholder 4">
            <a:extLst>
              <a:ext uri="{FF2B5EF4-FFF2-40B4-BE49-F238E27FC236}">
                <a16:creationId xmlns:a16="http://schemas.microsoft.com/office/drawing/2014/main" id="{9EBFB229-BAD8-87E7-F290-64043C4D4E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B82D296-6FDD-227A-B8FB-19BDEC5B8A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B073D6-3FCC-443E-81CA-AAC2806958D1}" type="slidenum">
              <a:rPr lang="en-GB" smtClean="0"/>
              <a:t>‹#›</a:t>
            </a:fld>
            <a:endParaRPr lang="en-GB"/>
          </a:p>
        </p:txBody>
      </p:sp>
    </p:spTree>
    <p:extLst>
      <p:ext uri="{BB962C8B-B14F-4D97-AF65-F5344CB8AC3E}">
        <p14:creationId xmlns:p14="http://schemas.microsoft.com/office/powerpoint/2010/main" val="461308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E1CA8F-41A2-965B-DCDD-8F2CCB09D3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0C178E-00C1-37DF-921D-03A7F463AA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AF90B5-1741-CFDF-4415-0F3A97A6D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C0D427-9895-470C-860D-CB6836DD1093}" type="datetimeFigureOut">
              <a:rPr lang="en-GB" smtClean="0"/>
              <a:t>19/07/2024</a:t>
            </a:fld>
            <a:endParaRPr lang="en-GB"/>
          </a:p>
        </p:txBody>
      </p:sp>
      <p:sp>
        <p:nvSpPr>
          <p:cNvPr id="5" name="Footer Placeholder 4">
            <a:extLst>
              <a:ext uri="{FF2B5EF4-FFF2-40B4-BE49-F238E27FC236}">
                <a16:creationId xmlns:a16="http://schemas.microsoft.com/office/drawing/2014/main" id="{D79C6305-9647-CA5B-E4DA-F6B6759215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BD6441-1E1E-882F-CCA4-EA3299A61E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58AA4-E887-4664-AF83-6CAF2A1A890F}" type="slidenum">
              <a:rPr lang="en-GB" smtClean="0"/>
              <a:t>‹#›</a:t>
            </a:fld>
            <a:endParaRPr lang="en-GB"/>
          </a:p>
        </p:txBody>
      </p:sp>
    </p:spTree>
    <p:extLst>
      <p:ext uri="{BB962C8B-B14F-4D97-AF65-F5344CB8AC3E}">
        <p14:creationId xmlns:p14="http://schemas.microsoft.com/office/powerpoint/2010/main" val="3535749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childcarechoices.gov.uk/" TargetMode="External"/><Relationship Id="rId7"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0.jpeg"/><Relationship Id="rId4" Type="http://schemas.openxmlformats.org/officeDocument/2006/relationships/hyperlink" Target="https://www.childcarechoices.gov.uk/providers/guidance-and-resources/social-media/"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www.childcarechoices.gov.uk/" TargetMode="External"/><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https://www.childcarechoices.gov.uk/providers/guidance-and-resources/social-medi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childcarechoices.gov.uk/" TargetMode="External"/><Relationship Id="rId7"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hyperlink" Target="https://www.childcarechoices.gov.uk/providers/guidance-and-resources/social-media/"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v.uk/help-with-childcare-costs/free-childcare-2-year-olds"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www.childcarechoices.gov.uk/using-childcare-schemes-togethe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childcarechoices.gov.uk/"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gov.uk/apply-free-childcare-if-youre-working"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facebook.com/DWP" TargetMode="External"/><Relationship Id="rId13" Type="http://schemas.openxmlformats.org/officeDocument/2006/relationships/hyperlink" Target="https://www.instagram.com/hmrcgovuk/" TargetMode="External"/><Relationship Id="rId3" Type="http://schemas.openxmlformats.org/officeDocument/2006/relationships/hyperlink" Target="https://www.childcarechoices.gov.uk/" TargetMode="External"/><Relationship Id="rId7" Type="http://schemas.openxmlformats.org/officeDocument/2006/relationships/hyperlink" Target="https://www.instagram.com/p/C5h-eEao2zf/" TargetMode="External"/><Relationship Id="rId12" Type="http://schemas.openxmlformats.org/officeDocument/2006/relationships/hyperlink" Target="https://twitter.com/HMRCgovuk"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x.com/educationgovuk" TargetMode="External"/><Relationship Id="rId11" Type="http://schemas.openxmlformats.org/officeDocument/2006/relationships/hyperlink" Target="https://www.facebook.com/HMRC" TargetMode="External"/><Relationship Id="rId5" Type="http://schemas.openxmlformats.org/officeDocument/2006/relationships/hyperlink" Target="https://www.facebook.com/educationgovuk" TargetMode="External"/><Relationship Id="rId10" Type="http://schemas.openxmlformats.org/officeDocument/2006/relationships/hyperlink" Target="https://www.instagram.com/dwpgovuk/" TargetMode="External"/><Relationship Id="rId4" Type="http://schemas.openxmlformats.org/officeDocument/2006/relationships/hyperlink" Target="mailto:childcare.choices@education.gov.uk" TargetMode="External"/><Relationship Id="rId9" Type="http://schemas.openxmlformats.org/officeDocument/2006/relationships/hyperlink" Target="https://x.com/DWPgovuk/status/177658818338957733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hyperlink" Target="https://educationhub.blog.gov.uk/category/childcare/" TargetMode="External"/><Relationship Id="rId13" Type="http://schemas.openxmlformats.org/officeDocument/2006/relationships/image" Target="../media/image2.png"/><Relationship Id="rId3" Type="http://schemas.openxmlformats.org/officeDocument/2006/relationships/hyperlink" Target="https://www.childcarechoices.gov.uk/" TargetMode="External"/><Relationship Id="rId7" Type="http://schemas.openxmlformats.org/officeDocument/2006/relationships/hyperlink" Target="https://educationhub.blog.gov.uk/subscribe/" TargetMode="External"/><Relationship Id="rId12" Type="http://schemas.openxmlformats.org/officeDocument/2006/relationships/hyperlink" Target="https://www.instagram.com/p/C5h-eEao2zf/"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hyperlink" Target="https://www.childcarechoices.gov.uk/guidance-and-resources/social-media/15-hours-20sec-vid-subs" TargetMode="External"/><Relationship Id="rId11" Type="http://schemas.openxmlformats.org/officeDocument/2006/relationships/hyperlink" Target="https://www.linkedin.com/posts/uk-department-for-education_help-is-available-with-the-cost-of-childcare-activity-7082987868779900928--mIX?utm_source=share&amp;utm_medium=member_desktop" TargetMode="External"/><Relationship Id="rId5" Type="http://schemas.openxmlformats.org/officeDocument/2006/relationships/hyperlink" Target="https://www.youtube.com/watch?v=d0B7F3eMG0Y&amp;t=43s" TargetMode="External"/><Relationship Id="rId10" Type="http://schemas.openxmlformats.org/officeDocument/2006/relationships/hyperlink" Target="https://www.facebook.com/educationgovuk/videos/431530692845748" TargetMode="External"/><Relationship Id="rId4" Type="http://schemas.openxmlformats.org/officeDocument/2006/relationships/hyperlink" Target="https://www.childcarechoices.gov.uk/guidance-and-resources/guidance-zone" TargetMode="External"/><Relationship Id="rId9" Type="http://schemas.openxmlformats.org/officeDocument/2006/relationships/hyperlink" Target="https://x.com/educationgovuk/status/1791480131053142244" TargetMode="External"/><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s://www.gov.uk/apply-free-childcare-if-youre-working"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www.childcarechoices.gov.uk/"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childcarechoices.gov.uk/"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hyperlink" Target="https://www.youtube.com/watch?v=d0B7F3eMG0Y&amp;t=43s" TargetMode="External"/><Relationship Id="rId4" Type="http://schemas.openxmlformats.org/officeDocument/2006/relationships/hyperlink" Target="https://www.gov.uk/apply-free-childcare-if-youre-workin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hildcarechoices.gov.uk/providers/guidance-and-resources/campaign-creatives/"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s://www.childcarechoices.gov.uk/providers/guidance-and-resources/social-media/" TargetMode="External"/><Relationship Id="rId7"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hyperlink" Target="http://www.childcarechoices.gov.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B200E6-DE54-1585-064E-48841BC9F872}"/>
              </a:ext>
              <a:ext uri="{C183D7F6-B498-43B3-948B-1728B52AA6E4}">
                <adec:decorative xmlns:adec="http://schemas.microsoft.com/office/drawing/2017/decorative" val="1"/>
              </a:ext>
            </a:extLst>
          </p:cNvPr>
          <p:cNvSpPr/>
          <p:nvPr/>
        </p:nvSpPr>
        <p:spPr>
          <a:xfrm>
            <a:off x="0" y="5193792"/>
            <a:ext cx="12183187" cy="1664207"/>
          </a:xfrm>
          <a:prstGeom prst="rect">
            <a:avLst/>
          </a:prstGeom>
          <a:solidFill>
            <a:srgbClr val="0F8168"/>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4B69EBC-6EDF-3C8A-E7C7-3C3616496B9E}"/>
              </a:ext>
            </a:extLst>
          </p:cNvPr>
          <p:cNvSpPr>
            <a:spLocks noGrp="1"/>
          </p:cNvSpPr>
          <p:nvPr>
            <p:ph type="ctrTitle"/>
          </p:nvPr>
        </p:nvSpPr>
        <p:spPr>
          <a:xfrm>
            <a:off x="1047099" y="1961492"/>
            <a:ext cx="10184238" cy="1777837"/>
          </a:xfrm>
        </p:spPr>
        <p:txBody>
          <a:bodyPr lIns="36000" rIns="36000">
            <a:noAutofit/>
          </a:bodyPr>
          <a:lstStyle/>
          <a:p>
            <a:pPr>
              <a:lnSpc>
                <a:spcPts val="4600"/>
              </a:lnSpc>
              <a:spcBef>
                <a:spcPts val="1800"/>
              </a:spcBef>
              <a:spcAft>
                <a:spcPts val="1800"/>
              </a:spcAft>
            </a:pPr>
            <a:r>
              <a:rPr lang="en-GB" sz="4000" b="1">
                <a:latin typeface="Arial"/>
                <a:cs typeface="Arial"/>
              </a:rPr>
              <a:t>Childcare Choices: </a:t>
            </a:r>
            <a:br>
              <a:rPr lang="en-GB" sz="4000" b="1">
                <a:latin typeface="Arial"/>
                <a:cs typeface="Arial"/>
              </a:rPr>
            </a:br>
            <a:r>
              <a:rPr lang="en-GB" sz="4000" b="1">
                <a:latin typeface="Arial"/>
                <a:cs typeface="Arial"/>
              </a:rPr>
              <a:t>Partner communications toolkit </a:t>
            </a:r>
            <a:br>
              <a:rPr lang="en-GB" sz="4000" b="1">
                <a:latin typeface="Arial" panose="020B0604020202020204" pitchFamily="34" charset="0"/>
                <a:cs typeface="Arial" panose="020B0604020202020204" pitchFamily="34" charset="0"/>
              </a:rPr>
            </a:br>
            <a:r>
              <a:rPr lang="en-GB" sz="4000" b="1">
                <a:latin typeface="Arial" panose="020B0604020202020204" pitchFamily="34" charset="0"/>
                <a:cs typeface="Arial" panose="020B0604020202020204" pitchFamily="34" charset="0"/>
              </a:rPr>
              <a:t>July – September </a:t>
            </a:r>
            <a:r>
              <a:rPr lang="en-GB" sz="4000" b="1">
                <a:latin typeface="Arial"/>
                <a:cs typeface="Arial"/>
              </a:rPr>
              <a:t>2024</a:t>
            </a:r>
            <a:br>
              <a:rPr lang="en-GB" sz="4000" b="1">
                <a:solidFill>
                  <a:schemeClr val="tx1">
                    <a:lumMod val="75000"/>
                    <a:lumOff val="25000"/>
                  </a:schemeClr>
                </a:solidFill>
                <a:latin typeface="Arial"/>
                <a:cs typeface="Arial"/>
              </a:rPr>
            </a:br>
            <a:endParaRPr lang="en-GB" sz="3200" b="1">
              <a:solidFill>
                <a:schemeClr val="tx1">
                  <a:lumMod val="75000"/>
                  <a:lumOff val="25000"/>
                </a:schemeClr>
              </a:solidFill>
              <a:latin typeface="Arial" panose="020B0604020202020204" pitchFamily="34" charset="0"/>
              <a:cs typeface="Arial" panose="020B0604020202020204" pitchFamily="34" charset="0"/>
            </a:endParaRPr>
          </a:p>
        </p:txBody>
      </p:sp>
      <p:pic>
        <p:nvPicPr>
          <p:cNvPr id="7" name="Picture 6" descr="A close up of a logo">
            <a:extLst>
              <a:ext uri="{FF2B5EF4-FFF2-40B4-BE49-F238E27FC236}">
                <a16:creationId xmlns:a16="http://schemas.microsoft.com/office/drawing/2014/main" id="{2232A69C-5FAC-5AC1-88AF-F622E6137376}"/>
              </a:ext>
            </a:extLst>
          </p:cNvPr>
          <p:cNvPicPr>
            <a:picLocks noChangeAspect="1"/>
          </p:cNvPicPr>
          <p:nvPr/>
        </p:nvPicPr>
        <p:blipFill rotWithShape="1">
          <a:blip r:embed="rId3">
            <a:extLst>
              <a:ext uri="{28A0092B-C50C-407E-A947-70E740481C1C}">
                <a14:useLocalDpi xmlns:a14="http://schemas.microsoft.com/office/drawing/2010/main" val="0"/>
              </a:ext>
            </a:extLst>
          </a:blip>
          <a:srcRect b="61354"/>
          <a:stretch/>
        </p:blipFill>
        <p:spPr>
          <a:xfrm>
            <a:off x="4063801" y="4428113"/>
            <a:ext cx="4009533" cy="689423"/>
          </a:xfrm>
          <a:prstGeom prst="rect">
            <a:avLst/>
          </a:prstGeom>
        </p:spPr>
      </p:pic>
      <p:pic>
        <p:nvPicPr>
          <p:cNvPr id="6" name="Picture 5" descr="A close up of a logo">
            <a:extLst>
              <a:ext uri="{FF2B5EF4-FFF2-40B4-BE49-F238E27FC236}">
                <a16:creationId xmlns:a16="http://schemas.microsoft.com/office/drawing/2014/main" id="{B9C258EA-D933-E60E-C5B9-D6FADB30B261}"/>
              </a:ext>
            </a:extLst>
          </p:cNvPr>
          <p:cNvPicPr>
            <a:picLocks noChangeAspect="1"/>
          </p:cNvPicPr>
          <p:nvPr/>
        </p:nvPicPr>
        <p:blipFill rotWithShape="1">
          <a:blip r:embed="rId3">
            <a:extLst>
              <a:ext uri="{28A0092B-C50C-407E-A947-70E740481C1C}">
                <a14:useLocalDpi xmlns:a14="http://schemas.microsoft.com/office/drawing/2010/main" val="0"/>
              </a:ext>
            </a:extLst>
          </a:blip>
          <a:srcRect t="41286"/>
          <a:stretch/>
        </p:blipFill>
        <p:spPr>
          <a:xfrm>
            <a:off x="4091233" y="5459487"/>
            <a:ext cx="4009533" cy="1047417"/>
          </a:xfrm>
          <a:prstGeom prst="rect">
            <a:avLst/>
          </a:prstGeom>
        </p:spPr>
      </p:pic>
    </p:spTree>
    <p:extLst>
      <p:ext uri="{BB962C8B-B14F-4D97-AF65-F5344CB8AC3E}">
        <p14:creationId xmlns:p14="http://schemas.microsoft.com/office/powerpoint/2010/main" val="3098338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48524-A2E7-26ED-D5DD-B0A5EF98FC9D}"/>
              </a:ext>
            </a:extLst>
          </p:cNvPr>
          <p:cNvSpPr>
            <a:spLocks noGrp="1"/>
          </p:cNvSpPr>
          <p:nvPr>
            <p:ph idx="1"/>
          </p:nvPr>
        </p:nvSpPr>
        <p:spPr>
          <a:xfrm>
            <a:off x="297090" y="920162"/>
            <a:ext cx="11597820" cy="745301"/>
          </a:xfrm>
        </p:spPr>
        <p:txBody>
          <a:bodyPr vert="horz" lIns="91440" tIns="45720" rIns="91440" bIns="45720" rtlCol="0" anchor="t">
            <a:noAutofit/>
          </a:bodyPr>
          <a:lstStyle/>
          <a:p>
            <a:pPr marL="0" indent="0">
              <a:buNone/>
            </a:pPr>
            <a:r>
              <a:rPr lang="en-GB" sz="1400">
                <a:solidFill>
                  <a:schemeClr val="tx1">
                    <a:lumMod val="85000"/>
                    <a:lumOff val="15000"/>
                  </a:schemeClr>
                </a:solidFill>
                <a:latin typeface="Arial"/>
                <a:cs typeface="Arial"/>
              </a:rPr>
              <a:t>Remind working parents that they will get their 30 hours the term after their child is 3, if they've received their code through the Childcare Service. They need to apply by 31 August to take up a place from September.</a:t>
            </a:r>
            <a:r>
              <a:rPr lang="en-GB" sz="1400" b="1">
                <a:solidFill>
                  <a:schemeClr val="tx1">
                    <a:lumMod val="85000"/>
                    <a:lumOff val="15000"/>
                  </a:schemeClr>
                </a:solidFill>
                <a:latin typeface="Arial"/>
                <a:cs typeface="Arial"/>
              </a:rPr>
              <a:t> </a:t>
            </a:r>
            <a:r>
              <a:rPr lang="en-GB" sz="1400">
                <a:solidFill>
                  <a:schemeClr val="tx1">
                    <a:lumMod val="85000"/>
                    <a:lumOff val="15000"/>
                  </a:schemeClr>
                </a:solidFill>
                <a:latin typeface="Arial"/>
                <a:cs typeface="Arial"/>
              </a:rPr>
              <a:t>Parents also need to check their Childcare Account details every 3 months to reconfirm their details to keep using 30 hours</a:t>
            </a:r>
            <a:r>
              <a:rPr lang="en-GB" sz="1400" b="1">
                <a:solidFill>
                  <a:schemeClr val="tx1">
                    <a:lumMod val="85000"/>
                    <a:lumOff val="15000"/>
                  </a:schemeClr>
                </a:solidFill>
                <a:latin typeface="Arial"/>
                <a:cs typeface="Arial"/>
              </a:rPr>
              <a:t>. </a:t>
            </a:r>
            <a:r>
              <a:rPr lang="en-GB" sz="1400">
                <a:solidFill>
                  <a:srgbClr val="000000"/>
                </a:solidFill>
                <a:latin typeface="Arial"/>
                <a:cs typeface="Arial"/>
              </a:rPr>
              <a:t>You can tag us using </a:t>
            </a:r>
            <a:r>
              <a:rPr lang="en-GB" sz="1400">
                <a:latin typeface="Arial"/>
                <a:cs typeface="Arial"/>
              </a:rPr>
              <a:t>#ChildcareChoices.</a:t>
            </a:r>
            <a:endParaRPr lang="en-US" sz="1400" b="1">
              <a:solidFill>
                <a:schemeClr val="tx1">
                  <a:lumMod val="85000"/>
                  <a:lumOff val="15000"/>
                </a:schemeClr>
              </a:solidFill>
              <a:cs typeface="Calibri"/>
            </a:endParaRPr>
          </a:p>
        </p:txBody>
      </p:sp>
      <p:sp>
        <p:nvSpPr>
          <p:cNvPr id="4" name="Title 1">
            <a:extLst>
              <a:ext uri="{FF2B5EF4-FFF2-40B4-BE49-F238E27FC236}">
                <a16:creationId xmlns:a16="http://schemas.microsoft.com/office/drawing/2014/main" id="{BF3272BB-5100-4D63-9A36-D11576F49CA5}"/>
              </a:ext>
            </a:extLst>
          </p:cNvPr>
          <p:cNvSpPr txBox="1">
            <a:spLocks noGrp="1"/>
          </p:cNvSpPr>
          <p:nvPr>
            <p:ph type="title" idx="4294967295"/>
          </p:nvPr>
        </p:nvSpPr>
        <p:spPr>
          <a:xfrm>
            <a:off x="0" y="0"/>
            <a:ext cx="10954512" cy="1325563"/>
          </a:xfrm>
          <a:prstGeom prst="rect">
            <a:avLst/>
          </a:prstGeom>
          <a:noFill/>
          <a:ln>
            <a:noFill/>
            <a:prstDash/>
          </a:ln>
          <a:effectLst/>
        </p:spPr>
        <p:txBody>
          <a:bodyPr rot="0" spcFirstLastPara="0" vertOverflow="overflow" horzOverflow="overflow" vert="horz" wrap="square" lIns="360000" tIns="108000" rIns="108000" bIns="10800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a:ln>
                  <a:noFill/>
                </a:ln>
                <a:solidFill>
                  <a:schemeClr val="tx1">
                    <a:lumMod val="85000"/>
                    <a:lumOff val="15000"/>
                  </a:schemeClr>
                </a:solidFill>
                <a:effectLst/>
                <a:uLnTx/>
                <a:uFillTx/>
                <a:latin typeface="Arial"/>
                <a:ea typeface="+mj-ea"/>
                <a:cs typeface="Arial"/>
              </a:rPr>
              <a:t>Sample social media posts: </a:t>
            </a:r>
            <a:r>
              <a:rPr kumimoji="0" lang="en-GB" sz="2900" b="1" i="0" u="none" strike="noStrike" kern="1200" cap="none" spc="0" normalizeH="0" baseline="0" noProof="0">
                <a:ln>
                  <a:noFill/>
                </a:ln>
                <a:solidFill>
                  <a:schemeClr val="tx1">
                    <a:lumMod val="85000"/>
                    <a:lumOff val="15000"/>
                  </a:schemeClr>
                </a:solidFill>
                <a:effectLst/>
                <a:uLnTx/>
                <a:uFillTx/>
                <a:latin typeface="Arial"/>
                <a:ea typeface="+mj-ea"/>
                <a:cs typeface="Arial"/>
              </a:rPr>
              <a:t>30 hours </a:t>
            </a:r>
            <a:r>
              <a:rPr lang="en-GB" sz="2900" b="1">
                <a:solidFill>
                  <a:schemeClr val="tx1">
                    <a:lumMod val="85000"/>
                    <a:lumOff val="15000"/>
                  </a:schemeClr>
                </a:solidFill>
                <a:latin typeface="Arial"/>
                <a:cs typeface="Arial"/>
              </a:rPr>
              <a:t>c</a:t>
            </a:r>
            <a:r>
              <a:rPr kumimoji="0" lang="en-GB" sz="2900" b="1" i="0" u="none" strike="noStrike" kern="1200" cap="none" spc="0" normalizeH="0" baseline="0" noProof="0" err="1">
                <a:ln>
                  <a:noFill/>
                </a:ln>
                <a:solidFill>
                  <a:schemeClr val="tx1">
                    <a:lumMod val="85000"/>
                    <a:lumOff val="15000"/>
                  </a:schemeClr>
                </a:solidFill>
                <a:effectLst/>
                <a:uLnTx/>
                <a:uFillTx/>
                <a:latin typeface="Arial"/>
                <a:ea typeface="+mj-ea"/>
                <a:cs typeface="Arial"/>
              </a:rPr>
              <a:t>hildcare</a:t>
            </a:r>
            <a:endParaRPr kumimoji="0" lang="en-US" sz="2900" b="0" i="0" u="none" strike="noStrike" kern="1200" cap="none" spc="0" normalizeH="0" baseline="0" noProof="0">
              <a:ln>
                <a:noFill/>
              </a:ln>
              <a:solidFill>
                <a:schemeClr val="tx1">
                  <a:lumMod val="85000"/>
                  <a:lumOff val="15000"/>
                </a:schemeClr>
              </a:solidFill>
              <a:effectLst/>
              <a:uLnTx/>
              <a:uFillTx/>
              <a:latin typeface="+mj-lt"/>
              <a:ea typeface="+mj-ea"/>
              <a:cs typeface="+mj-cs"/>
            </a:endParaRPr>
          </a:p>
        </p:txBody>
      </p:sp>
      <p:sp>
        <p:nvSpPr>
          <p:cNvPr id="10" name="TextBox 9">
            <a:extLst>
              <a:ext uri="{FF2B5EF4-FFF2-40B4-BE49-F238E27FC236}">
                <a16:creationId xmlns:a16="http://schemas.microsoft.com/office/drawing/2014/main" id="{BAC9F0B7-4487-55F1-83F0-56E2FE4A4F4C}"/>
              </a:ext>
            </a:extLst>
          </p:cNvPr>
          <p:cNvSpPr txBox="1"/>
          <p:nvPr/>
        </p:nvSpPr>
        <p:spPr>
          <a:xfrm>
            <a:off x="9228441" y="1909142"/>
            <a:ext cx="2894619" cy="4367952"/>
          </a:xfrm>
          <a:prstGeom prst="rect">
            <a:avLst/>
          </a:prstGeom>
          <a:solidFill>
            <a:schemeClr val="bg1">
              <a:lumMod val="95000"/>
            </a:schemeClr>
          </a:solidFill>
        </p:spPr>
        <p:txBody>
          <a:bodyPr wrap="square" lIns="91440" tIns="72000" rIns="91440" bIns="36000" rtlCol="0" anchor="ctr" anchorCtr="0">
            <a:noAutofit/>
          </a:bodyPr>
          <a:lstStyle/>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r>
              <a:rPr lang="en-GB" sz="1000">
                <a:ea typeface="+mn-lt"/>
                <a:cs typeface="+mn-lt"/>
              </a:rPr>
              <a:t>📢</a:t>
            </a:r>
            <a:r>
              <a:rPr lang="en-GB" sz="1000">
                <a:latin typeface="Arial"/>
                <a:cs typeface="Calibri"/>
              </a:rPr>
              <a:t> Did you know you can use your 30 hours at up to two different providers per day?</a:t>
            </a:r>
          </a:p>
          <a:p>
            <a:endParaRPr lang="en-GB" sz="1000">
              <a:latin typeface="Arial"/>
              <a:ea typeface="+mn-lt"/>
              <a:cs typeface="+mn-lt"/>
            </a:endParaRPr>
          </a:p>
          <a:p>
            <a:r>
              <a:rPr lang="en-GB" sz="1000">
                <a:latin typeface="Arial"/>
                <a:ea typeface="+mn-lt"/>
                <a:cs typeface="+mn-lt"/>
              </a:rPr>
              <a:t>You can use them flexibly with a range of childcare providers such as:</a:t>
            </a:r>
          </a:p>
          <a:p>
            <a:pPr marL="171450" indent="-171450">
              <a:buFont typeface="Arial" panose="020B0604020202020204" pitchFamily="34" charset="0"/>
              <a:buChar char="•"/>
            </a:pPr>
            <a:r>
              <a:rPr lang="en-GB" sz="1000">
                <a:latin typeface="Arial"/>
                <a:cs typeface="Calibri"/>
              </a:rPr>
              <a:t>Nurseries</a:t>
            </a:r>
          </a:p>
          <a:p>
            <a:pPr marL="171450" indent="-171450">
              <a:buFont typeface="Arial" panose="020B0604020202020204" pitchFamily="34" charset="0"/>
              <a:buChar char="•"/>
            </a:pPr>
            <a:r>
              <a:rPr lang="en-GB" sz="1000">
                <a:latin typeface="Arial"/>
                <a:cs typeface="Calibri"/>
              </a:rPr>
              <a:t>Childminders</a:t>
            </a:r>
          </a:p>
          <a:p>
            <a:pPr marL="171450" indent="-171450">
              <a:buFont typeface="Arial" panose="020B0604020202020204" pitchFamily="34" charset="0"/>
              <a:buChar char="•"/>
            </a:pPr>
            <a:r>
              <a:rPr lang="en-GB" sz="1000">
                <a:latin typeface="Arial"/>
                <a:cs typeface="Calibri"/>
              </a:rPr>
              <a:t>Preschools</a:t>
            </a:r>
          </a:p>
          <a:p>
            <a:endParaRPr lang="en-GB" sz="1000">
              <a:latin typeface="Arial"/>
              <a:cs typeface="Calibri"/>
            </a:endParaRPr>
          </a:p>
          <a:p>
            <a:r>
              <a:rPr lang="en-GB" sz="1000">
                <a:latin typeface="Arial"/>
                <a:cs typeface="Calibri"/>
              </a:rPr>
              <a:t>Try the online checker to find out which offer is right for you: </a:t>
            </a:r>
            <a:r>
              <a:rPr lang="en-GB" sz="1000">
                <a:solidFill>
                  <a:srgbClr val="0563C1"/>
                </a:solidFill>
                <a:latin typeface="Arial"/>
                <a:ea typeface="+mn-lt"/>
                <a:cs typeface="+mn-lt"/>
                <a:hlinkClick r:id="rId3">
                  <a:extLst>
                    <a:ext uri="{A12FA001-AC4F-418D-AE19-62706E023703}">
                      <ahyp:hlinkClr xmlns:ahyp="http://schemas.microsoft.com/office/drawing/2018/hyperlinkcolor" val="tx"/>
                    </a:ext>
                  </a:extLst>
                </a:hlinkClick>
              </a:rPr>
              <a:t>www.childcarechoices.gov.uk</a:t>
            </a:r>
            <a:r>
              <a:rPr lang="en-GB" sz="1000">
                <a:solidFill>
                  <a:schemeClr val="tx1">
                    <a:lumMod val="85000"/>
                    <a:lumOff val="15000"/>
                  </a:schemeClr>
                </a:solidFill>
                <a:latin typeface="Arial"/>
                <a:ea typeface="+mn-lt"/>
                <a:cs typeface="+mn-lt"/>
                <a:hlinkClick r:id="rId3">
                  <a:extLst>
                    <a:ext uri="{A12FA001-AC4F-418D-AE19-62706E023703}">
                      <ahyp:hlinkClr xmlns:ahyp="http://schemas.microsoft.com/office/drawing/2018/hyperlinkcolor" val="tx"/>
                    </a:ext>
                  </a:extLst>
                </a:hlinkClick>
              </a:rPr>
              <a:t>/</a:t>
            </a:r>
            <a:endParaRPr lang="en-US" sz="1000">
              <a:solidFill>
                <a:schemeClr val="tx1">
                  <a:lumMod val="85000"/>
                  <a:lumOff val="15000"/>
                </a:schemeClr>
              </a:solidFill>
              <a:latin typeface="Arial"/>
              <a:ea typeface="+mn-lt"/>
              <a:cs typeface="+mn-lt"/>
            </a:endParaRPr>
          </a:p>
        </p:txBody>
      </p:sp>
      <p:sp>
        <p:nvSpPr>
          <p:cNvPr id="13" name="TextBox 12">
            <a:extLst>
              <a:ext uri="{FF2B5EF4-FFF2-40B4-BE49-F238E27FC236}">
                <a16:creationId xmlns:a16="http://schemas.microsoft.com/office/drawing/2014/main" id="{220F37FC-2F5A-3BAF-419A-8C66605E1290}"/>
              </a:ext>
            </a:extLst>
          </p:cNvPr>
          <p:cNvSpPr txBox="1"/>
          <p:nvPr/>
        </p:nvSpPr>
        <p:spPr>
          <a:xfrm>
            <a:off x="9303023" y="2132772"/>
            <a:ext cx="2744625" cy="276999"/>
          </a:xfrm>
          <a:prstGeom prst="rect">
            <a:avLst/>
          </a:prstGeom>
          <a:noFill/>
        </p:spPr>
        <p:txBody>
          <a:bodyPr wrap="square" rtlCol="0">
            <a:spAutoFit/>
          </a:bodyPr>
          <a:lstStyle/>
          <a:p>
            <a:r>
              <a:rPr lang="en-GB" sz="1200" b="1">
                <a:solidFill>
                  <a:schemeClr val="tx1">
                    <a:lumMod val="85000"/>
                    <a:lumOff val="15000"/>
                  </a:schemeClr>
                </a:solidFill>
                <a:latin typeface="Arial" panose="020B0604020202020204" pitchFamily="34" charset="0"/>
                <a:cs typeface="Arial" panose="020B0604020202020204" pitchFamily="34" charset="0"/>
              </a:rPr>
              <a:t>Social media graphic:</a:t>
            </a:r>
            <a:endParaRPr lang="en-GB"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22" name="Flowchart: Connector 21">
            <a:extLst>
              <a:ext uri="{FF2B5EF4-FFF2-40B4-BE49-F238E27FC236}">
                <a16:creationId xmlns:a16="http://schemas.microsoft.com/office/drawing/2014/main" id="{FAED8F1C-678F-C706-0FF4-6A4695A08173}"/>
              </a:ext>
            </a:extLst>
          </p:cNvPr>
          <p:cNvSpPr/>
          <p:nvPr/>
        </p:nvSpPr>
        <p:spPr>
          <a:xfrm>
            <a:off x="10499832" y="1723259"/>
            <a:ext cx="360000" cy="360000"/>
          </a:xfrm>
          <a:prstGeom prst="flowChartConnector">
            <a:avLst/>
          </a:prstGeom>
          <a:solidFill>
            <a:srgbClr val="0F8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Arial" panose="020B0604020202020204" pitchFamily="34" charset="0"/>
                <a:cs typeface="Arial" panose="020B0604020202020204" pitchFamily="34" charset="0"/>
              </a:rPr>
              <a:t>4</a:t>
            </a:r>
          </a:p>
        </p:txBody>
      </p:sp>
      <p:sp>
        <p:nvSpPr>
          <p:cNvPr id="25" name="TextBox 24">
            <a:extLst>
              <a:ext uri="{FF2B5EF4-FFF2-40B4-BE49-F238E27FC236}">
                <a16:creationId xmlns:a16="http://schemas.microsoft.com/office/drawing/2014/main" id="{51CD88E8-3C58-8017-B16F-C671751EB5B3}"/>
              </a:ext>
            </a:extLst>
          </p:cNvPr>
          <p:cNvSpPr txBox="1"/>
          <p:nvPr/>
        </p:nvSpPr>
        <p:spPr>
          <a:xfrm>
            <a:off x="3134877" y="1909142"/>
            <a:ext cx="2894619" cy="4367952"/>
          </a:xfrm>
          <a:prstGeom prst="rect">
            <a:avLst/>
          </a:prstGeom>
          <a:solidFill>
            <a:schemeClr val="bg1">
              <a:lumMod val="95000"/>
            </a:schemeClr>
          </a:solidFill>
        </p:spPr>
        <p:txBody>
          <a:bodyPr wrap="square" lIns="91440" tIns="72000" rIns="91440" bIns="36000" rtlCol="0" anchor="ctr" anchorCtr="0">
            <a:noAutofit/>
          </a:bodyPr>
          <a:lstStyle/>
          <a:p>
            <a:endParaRPr lang="en-GB" sz="1100">
              <a:latin typeface="Arial"/>
              <a:cs typeface="Calibri"/>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r>
              <a:rPr lang="en-GB" sz="1000">
                <a:ea typeface="+mn-lt"/>
                <a:cs typeface="+mn-lt"/>
              </a:rPr>
              <a:t>📢</a:t>
            </a:r>
            <a:r>
              <a:rPr lang="en-GB" sz="1000">
                <a:latin typeface="Arial"/>
                <a:cs typeface="Calibri"/>
              </a:rPr>
              <a:t> Did you know you can use Tax-Free Childcare whilst you’re using 30 hours?</a:t>
            </a:r>
            <a:endParaRPr lang="en-GB" sz="1000">
              <a:latin typeface="Arial"/>
              <a:ea typeface="+mn-lt"/>
              <a:cs typeface="+mn-lt"/>
            </a:endParaRPr>
          </a:p>
          <a:p>
            <a:endParaRPr lang="en-GB" sz="1000">
              <a:latin typeface="Arial"/>
              <a:ea typeface="+mn-lt"/>
              <a:cs typeface="+mn-lt"/>
            </a:endParaRPr>
          </a:p>
          <a:p>
            <a:r>
              <a:rPr lang="en-GB" sz="1000">
                <a:latin typeface="Arial"/>
                <a:cs typeface="Calibri"/>
              </a:rPr>
              <a:t>Here at “enter name” we are set up so our families can access all the different types of government childcare support. </a:t>
            </a:r>
            <a:r>
              <a:rPr lang="en-US" sz="1000">
                <a:latin typeface="Arial"/>
                <a:cs typeface="Calibri"/>
              </a:rPr>
              <a:t>  </a:t>
            </a:r>
            <a:endParaRPr lang="en-US" sz="1000">
              <a:latin typeface="Arial"/>
              <a:ea typeface="+mn-lt"/>
              <a:cs typeface="+mn-lt"/>
            </a:endParaRPr>
          </a:p>
          <a:p>
            <a:endParaRPr lang="en-GB" sz="1000">
              <a:solidFill>
                <a:schemeClr val="tx1">
                  <a:lumMod val="85000"/>
                  <a:lumOff val="15000"/>
                </a:schemeClr>
              </a:solidFill>
              <a:latin typeface="Arial"/>
              <a:cs typeface="Calibri"/>
            </a:endParaRPr>
          </a:p>
          <a:p>
            <a:r>
              <a:rPr lang="en-GB" sz="1000">
                <a:solidFill>
                  <a:srgbClr val="000000"/>
                </a:solidFill>
                <a:latin typeface="Arial"/>
                <a:ea typeface="+mn-lt"/>
                <a:cs typeface="+mn-lt"/>
              </a:rPr>
              <a:t>Get help that fits your family - </a:t>
            </a:r>
            <a:r>
              <a:rPr lang="en-GB" sz="1000">
                <a:latin typeface="Arial"/>
                <a:ea typeface="+mn-lt"/>
                <a:cs typeface="+mn-lt"/>
              </a:rPr>
              <a:t>find out which offer is right for you: </a:t>
            </a:r>
            <a:r>
              <a:rPr lang="en-GB" sz="1000">
                <a:solidFill>
                  <a:srgbClr val="0563C1"/>
                </a:solidFill>
                <a:latin typeface="Arial"/>
                <a:cs typeface="Calibri"/>
                <a:hlinkClick r:id="rId3">
                  <a:extLst>
                    <a:ext uri="{A12FA001-AC4F-418D-AE19-62706E023703}">
                      <ahyp:hlinkClr xmlns:ahyp="http://schemas.microsoft.com/office/drawing/2018/hyperlinkcolor" val="tx"/>
                    </a:ext>
                  </a:extLst>
                </a:hlinkClick>
              </a:rPr>
              <a:t>www.childcarechoices.gov.uk</a:t>
            </a:r>
            <a:r>
              <a:rPr lang="en-GB" sz="1000">
                <a:solidFill>
                  <a:schemeClr val="tx1">
                    <a:lumMod val="85000"/>
                    <a:lumOff val="15000"/>
                  </a:schemeClr>
                </a:solidFill>
                <a:latin typeface="Arial"/>
                <a:cs typeface="Calibri"/>
                <a:hlinkClick r:id="rId3">
                  <a:extLst>
                    <a:ext uri="{A12FA001-AC4F-418D-AE19-62706E023703}">
                      <ahyp:hlinkClr xmlns:ahyp="http://schemas.microsoft.com/office/drawing/2018/hyperlinkcolor" val="tx"/>
                    </a:ext>
                  </a:extLst>
                </a:hlinkClick>
              </a:rPr>
              <a:t>/</a:t>
            </a:r>
            <a:r>
              <a:rPr lang="en-GB" sz="1000">
                <a:solidFill>
                  <a:schemeClr val="tx1">
                    <a:lumMod val="85000"/>
                    <a:lumOff val="15000"/>
                  </a:schemeClr>
                </a:solidFill>
                <a:latin typeface="Arial"/>
                <a:cs typeface="Calibri"/>
              </a:rPr>
              <a:t> </a:t>
            </a:r>
            <a:endParaRPr lang="en-GB" sz="1000">
              <a:solidFill>
                <a:schemeClr val="tx1">
                  <a:lumMod val="85000"/>
                  <a:lumOff val="15000"/>
                </a:schemeClr>
              </a:solidFill>
              <a:latin typeface="Arial"/>
              <a:ea typeface="+mn-lt"/>
              <a:cs typeface="+mn-lt"/>
            </a:endParaRPr>
          </a:p>
        </p:txBody>
      </p:sp>
      <p:sp>
        <p:nvSpPr>
          <p:cNvPr id="7" name="TextBox 6">
            <a:extLst>
              <a:ext uri="{FF2B5EF4-FFF2-40B4-BE49-F238E27FC236}">
                <a16:creationId xmlns:a16="http://schemas.microsoft.com/office/drawing/2014/main" id="{713B3A73-367B-CDE4-3895-AAE8341EBB3C}"/>
              </a:ext>
            </a:extLst>
          </p:cNvPr>
          <p:cNvSpPr txBox="1"/>
          <p:nvPr/>
        </p:nvSpPr>
        <p:spPr>
          <a:xfrm>
            <a:off x="3211009" y="2132772"/>
            <a:ext cx="2744625" cy="430887"/>
          </a:xfrm>
          <a:prstGeom prst="rect">
            <a:avLst/>
          </a:prstGeom>
          <a:noFill/>
        </p:spPr>
        <p:txBody>
          <a:bodyPr wrap="square" rtlCol="0">
            <a:spAutoFit/>
          </a:bodyPr>
          <a:lstStyle/>
          <a:p>
            <a:r>
              <a:rPr lang="en-GB" sz="1050" b="1">
                <a:solidFill>
                  <a:schemeClr val="tx1">
                    <a:lumMod val="85000"/>
                    <a:lumOff val="15000"/>
                  </a:schemeClr>
                </a:solidFill>
                <a:latin typeface="Arial" panose="020B0604020202020204" pitchFamily="34" charset="0"/>
                <a:cs typeface="Arial" panose="020B0604020202020204" pitchFamily="34" charset="0"/>
              </a:rPr>
              <a:t>Social media graphic </a:t>
            </a:r>
          </a:p>
          <a:p>
            <a:r>
              <a:rPr lang="en-GB" sz="1050" b="1">
                <a:solidFill>
                  <a:schemeClr val="tx1">
                    <a:lumMod val="85000"/>
                    <a:lumOff val="15000"/>
                  </a:schemeClr>
                </a:solidFill>
                <a:latin typeface="Arial" panose="020B0604020202020204" pitchFamily="34" charset="0"/>
                <a:cs typeface="Arial" panose="020B0604020202020204" pitchFamily="34" charset="0"/>
              </a:rPr>
              <a:t>(post copy for childcare providers):</a:t>
            </a:r>
          </a:p>
        </p:txBody>
      </p:sp>
      <p:sp>
        <p:nvSpPr>
          <p:cNvPr id="20" name="Flowchart: Connector 19">
            <a:extLst>
              <a:ext uri="{FF2B5EF4-FFF2-40B4-BE49-F238E27FC236}">
                <a16:creationId xmlns:a16="http://schemas.microsoft.com/office/drawing/2014/main" id="{2AADD919-83ED-A091-AFEF-3F5FFD0D4A27}"/>
              </a:ext>
            </a:extLst>
          </p:cNvPr>
          <p:cNvSpPr/>
          <p:nvPr/>
        </p:nvSpPr>
        <p:spPr>
          <a:xfrm>
            <a:off x="4399411" y="1723259"/>
            <a:ext cx="360000" cy="360000"/>
          </a:xfrm>
          <a:prstGeom prst="flowChartConnector">
            <a:avLst/>
          </a:prstGeom>
          <a:solidFill>
            <a:srgbClr val="0F8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Arial" panose="020B0604020202020204" pitchFamily="34" charset="0"/>
                <a:cs typeface="Arial" panose="020B0604020202020204" pitchFamily="34" charset="0"/>
              </a:rPr>
              <a:t>2</a:t>
            </a:r>
          </a:p>
        </p:txBody>
      </p:sp>
      <p:sp>
        <p:nvSpPr>
          <p:cNvPr id="26" name="TextBox 25">
            <a:extLst>
              <a:ext uri="{FF2B5EF4-FFF2-40B4-BE49-F238E27FC236}">
                <a16:creationId xmlns:a16="http://schemas.microsoft.com/office/drawing/2014/main" id="{1E8D7F09-108B-B592-8B19-4B57D834967E}"/>
              </a:ext>
            </a:extLst>
          </p:cNvPr>
          <p:cNvSpPr txBox="1"/>
          <p:nvPr/>
        </p:nvSpPr>
        <p:spPr>
          <a:xfrm>
            <a:off x="6216896" y="1909142"/>
            <a:ext cx="2894619" cy="4367952"/>
          </a:xfrm>
          <a:prstGeom prst="rect">
            <a:avLst/>
          </a:prstGeom>
          <a:solidFill>
            <a:schemeClr val="bg1">
              <a:lumMod val="95000"/>
            </a:schemeClr>
          </a:solidFill>
        </p:spPr>
        <p:txBody>
          <a:bodyPr wrap="square" lIns="91440" tIns="72000" rIns="91440" bIns="36000" rtlCol="0" anchor="ctr" anchorCtr="0">
            <a:noAutofit/>
          </a:bodyPr>
          <a:lstStyle/>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r>
              <a:rPr lang="en-GB" sz="1000">
                <a:ea typeface="+mn-lt"/>
                <a:cs typeface="+mn-lt"/>
              </a:rPr>
              <a:t>📢</a:t>
            </a:r>
            <a:r>
              <a:rPr lang="en-GB" sz="1000">
                <a:latin typeface="Arial"/>
                <a:cs typeface="Calibri"/>
              </a:rPr>
              <a:t> Have you applied for your code yet for 30 hours childcare?</a:t>
            </a:r>
            <a:endParaRPr lang="en-US" sz="1000">
              <a:latin typeface="Arial"/>
              <a:cs typeface="Calibri"/>
            </a:endParaRPr>
          </a:p>
          <a:p>
            <a:endParaRPr lang="en-GB" sz="1000">
              <a:latin typeface="Arial"/>
              <a:ea typeface="+mn-lt"/>
              <a:cs typeface="+mn-lt"/>
            </a:endParaRPr>
          </a:p>
          <a:p>
            <a:r>
              <a:rPr lang="en-GB" sz="1000">
                <a:latin typeface="Arial"/>
                <a:cs typeface="Calibri"/>
              </a:rPr>
              <a:t>You need to apply by 31</a:t>
            </a:r>
            <a:r>
              <a:rPr lang="en-GB" sz="1000" baseline="30000">
                <a:latin typeface="Arial"/>
                <a:cs typeface="Calibri"/>
              </a:rPr>
              <a:t> </a:t>
            </a:r>
            <a:r>
              <a:rPr lang="en-GB" sz="1000">
                <a:latin typeface="Arial"/>
                <a:cs typeface="Calibri"/>
              </a:rPr>
              <a:t>August to take up a place from September.</a:t>
            </a:r>
          </a:p>
          <a:p>
            <a:endParaRPr lang="en-GB" sz="1000">
              <a:latin typeface="Arial"/>
              <a:cs typeface="Calibri"/>
            </a:endParaRPr>
          </a:p>
          <a:p>
            <a:r>
              <a:rPr lang="en-GB" sz="1000">
                <a:latin typeface="Arial"/>
                <a:cs typeface="Calibri"/>
              </a:rPr>
              <a:t>Remember to check your details are up to date every 3 months.</a:t>
            </a:r>
          </a:p>
          <a:p>
            <a:endParaRPr lang="en-GB" sz="1000">
              <a:latin typeface="Arial"/>
              <a:cs typeface="Calibri"/>
            </a:endParaRPr>
          </a:p>
          <a:p>
            <a:r>
              <a:rPr lang="en-GB" sz="1000">
                <a:latin typeface="Arial"/>
                <a:cs typeface="Calibri"/>
              </a:rPr>
              <a:t>Find out more at </a:t>
            </a:r>
            <a:r>
              <a:rPr lang="en-GB" sz="1000">
                <a:solidFill>
                  <a:srgbClr val="0563C1"/>
                </a:solidFill>
                <a:latin typeface="Arial"/>
                <a:cs typeface="Calibri"/>
                <a:hlinkClick r:id="rId3">
                  <a:extLst>
                    <a:ext uri="{A12FA001-AC4F-418D-AE19-62706E023703}">
                      <ahyp:hlinkClr xmlns:ahyp="http://schemas.microsoft.com/office/drawing/2018/hyperlinkcolor" val="tx"/>
                    </a:ext>
                  </a:extLst>
                </a:hlinkClick>
              </a:rPr>
              <a:t>www.childcarechoices.gov.uk</a:t>
            </a:r>
            <a:r>
              <a:rPr lang="en-GB" sz="1000">
                <a:solidFill>
                  <a:schemeClr val="tx1">
                    <a:lumMod val="85000"/>
                    <a:lumOff val="15000"/>
                  </a:schemeClr>
                </a:solidFill>
                <a:latin typeface="Arial"/>
                <a:cs typeface="Calibri"/>
                <a:hlinkClick r:id="rId3">
                  <a:extLst>
                    <a:ext uri="{A12FA001-AC4F-418D-AE19-62706E023703}">
                      <ahyp:hlinkClr xmlns:ahyp="http://schemas.microsoft.com/office/drawing/2018/hyperlinkcolor" val="tx"/>
                    </a:ext>
                  </a:extLst>
                </a:hlinkClick>
              </a:rPr>
              <a:t>/</a:t>
            </a:r>
            <a:r>
              <a:rPr lang="en-GB" sz="1000">
                <a:solidFill>
                  <a:schemeClr val="tx1">
                    <a:lumMod val="85000"/>
                    <a:lumOff val="15000"/>
                  </a:schemeClr>
                </a:solidFill>
                <a:latin typeface="Arial"/>
                <a:cs typeface="Calibri"/>
              </a:rPr>
              <a:t> </a:t>
            </a:r>
            <a:endParaRPr lang="en-GB" sz="1000">
              <a:latin typeface="Arial"/>
              <a:cs typeface="Arial"/>
            </a:endParaRPr>
          </a:p>
        </p:txBody>
      </p:sp>
      <p:sp>
        <p:nvSpPr>
          <p:cNvPr id="6" name="TextBox 5">
            <a:extLst>
              <a:ext uri="{FF2B5EF4-FFF2-40B4-BE49-F238E27FC236}">
                <a16:creationId xmlns:a16="http://schemas.microsoft.com/office/drawing/2014/main" id="{A9103158-674C-F9BB-0DA9-6C4DECE3B6FF}"/>
              </a:ext>
            </a:extLst>
          </p:cNvPr>
          <p:cNvSpPr txBox="1"/>
          <p:nvPr/>
        </p:nvSpPr>
        <p:spPr>
          <a:xfrm>
            <a:off x="6314995" y="2132772"/>
            <a:ext cx="2496798" cy="276999"/>
          </a:xfrm>
          <a:prstGeom prst="rect">
            <a:avLst/>
          </a:prstGeom>
          <a:noFill/>
        </p:spPr>
        <p:txBody>
          <a:bodyPr wrap="square" rtlCol="0">
            <a:spAutoFit/>
          </a:bodyPr>
          <a:lstStyle/>
          <a:p>
            <a:r>
              <a:rPr lang="en-GB" sz="1200" b="1">
                <a:solidFill>
                  <a:schemeClr val="tx1">
                    <a:lumMod val="85000"/>
                    <a:lumOff val="15000"/>
                  </a:schemeClr>
                </a:solidFill>
                <a:latin typeface="Arial" panose="020B0604020202020204" pitchFamily="34" charset="0"/>
                <a:cs typeface="Arial" panose="020B0604020202020204" pitchFamily="34" charset="0"/>
              </a:rPr>
              <a:t>Social media graphic:</a:t>
            </a:r>
            <a:endParaRPr lang="en-GB"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21" name="Flowchart: Connector 20">
            <a:extLst>
              <a:ext uri="{FF2B5EF4-FFF2-40B4-BE49-F238E27FC236}">
                <a16:creationId xmlns:a16="http://schemas.microsoft.com/office/drawing/2014/main" id="{07606DCA-4F9B-213C-E65A-043815B4BC22}"/>
              </a:ext>
            </a:extLst>
          </p:cNvPr>
          <p:cNvSpPr/>
          <p:nvPr/>
        </p:nvSpPr>
        <p:spPr>
          <a:xfrm>
            <a:off x="7486894" y="1714976"/>
            <a:ext cx="360000" cy="360000"/>
          </a:xfrm>
          <a:prstGeom prst="flowChartConnector">
            <a:avLst/>
          </a:prstGeom>
          <a:solidFill>
            <a:srgbClr val="0F8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Arial" panose="020B0604020202020204" pitchFamily="34" charset="0"/>
                <a:cs typeface="Arial" panose="020B0604020202020204" pitchFamily="34" charset="0"/>
              </a:rPr>
              <a:t>3</a:t>
            </a:r>
          </a:p>
        </p:txBody>
      </p:sp>
      <p:sp>
        <p:nvSpPr>
          <p:cNvPr id="24" name="TextBox 23">
            <a:extLst>
              <a:ext uri="{FF2B5EF4-FFF2-40B4-BE49-F238E27FC236}">
                <a16:creationId xmlns:a16="http://schemas.microsoft.com/office/drawing/2014/main" id="{0954BB49-8474-87F1-5DDC-1B38B8F40B6A}"/>
              </a:ext>
            </a:extLst>
          </p:cNvPr>
          <p:cNvSpPr txBox="1"/>
          <p:nvPr/>
        </p:nvSpPr>
        <p:spPr>
          <a:xfrm>
            <a:off x="109288" y="1909142"/>
            <a:ext cx="2894619" cy="4367952"/>
          </a:xfrm>
          <a:prstGeom prst="rect">
            <a:avLst/>
          </a:prstGeom>
          <a:solidFill>
            <a:schemeClr val="bg1">
              <a:lumMod val="95000"/>
            </a:schemeClr>
          </a:solidFill>
        </p:spPr>
        <p:txBody>
          <a:bodyPr wrap="square" lIns="91440" tIns="72000" rIns="91440" bIns="36000" rtlCol="0" anchor="ctr" anchorCtr="0">
            <a:noAutofit/>
          </a:bodyPr>
          <a:lstStyle/>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100">
              <a:ea typeface="+mn-lt"/>
              <a:cs typeface="+mn-lt"/>
            </a:endParaRPr>
          </a:p>
          <a:p>
            <a:endParaRPr lang="en-GB" sz="1000">
              <a:ea typeface="+mn-lt"/>
              <a:cs typeface="+mn-lt"/>
            </a:endParaRPr>
          </a:p>
          <a:p>
            <a:endParaRPr lang="en-GB" sz="1000">
              <a:ea typeface="+mn-lt"/>
              <a:cs typeface="+mn-lt"/>
            </a:endParaRPr>
          </a:p>
          <a:p>
            <a:r>
              <a:rPr lang="en-GB" sz="1000">
                <a:ea typeface="+mn-lt"/>
                <a:cs typeface="+mn-lt"/>
              </a:rPr>
              <a:t>📢</a:t>
            </a:r>
            <a:r>
              <a:rPr lang="en-GB" sz="1000">
                <a:latin typeface="Arial"/>
                <a:ea typeface="+mn-lt"/>
                <a:cs typeface="+mn-lt"/>
              </a:rPr>
              <a:t> You could be eligible for 30 hours childcare without realising!</a:t>
            </a:r>
            <a:r>
              <a:rPr lang="en-US" sz="1000">
                <a:latin typeface="Arial"/>
                <a:ea typeface="+mn-lt"/>
                <a:cs typeface="+mn-lt"/>
              </a:rPr>
              <a:t> </a:t>
            </a:r>
            <a:r>
              <a:rPr lang="en-GB" sz="1000">
                <a:latin typeface="Arial"/>
                <a:ea typeface="+mn-lt"/>
                <a:cs typeface="+mn-lt"/>
              </a:rPr>
              <a:t> </a:t>
            </a:r>
            <a:endParaRPr lang="en-US" sz="1000">
              <a:latin typeface="Arial"/>
              <a:cs typeface="Calibri"/>
            </a:endParaRPr>
          </a:p>
          <a:p>
            <a:r>
              <a:rPr lang="en-GB" sz="1000">
                <a:latin typeface="Arial"/>
                <a:ea typeface="+mn-lt"/>
                <a:cs typeface="+mn-lt"/>
              </a:rPr>
              <a:t>  </a:t>
            </a:r>
            <a:endParaRPr lang="en-GB" sz="1000">
              <a:latin typeface="Arial"/>
              <a:cs typeface="Arial"/>
            </a:endParaRPr>
          </a:p>
          <a:p>
            <a:r>
              <a:rPr lang="en-GB" sz="1000">
                <a:latin typeface="Arial"/>
                <a:ea typeface="+mn-lt"/>
                <a:cs typeface="+mn-lt"/>
              </a:rPr>
              <a:t>Here at “enter name” we are set up so our families can access all the different types of government childcare support. </a:t>
            </a:r>
            <a:r>
              <a:rPr lang="en-US" sz="1000">
                <a:latin typeface="Arial"/>
                <a:ea typeface="+mn-lt"/>
                <a:cs typeface="+mn-lt"/>
              </a:rPr>
              <a:t>  </a:t>
            </a:r>
            <a:endParaRPr lang="en-US" sz="1000">
              <a:latin typeface="Arial"/>
              <a:cs typeface="Arial"/>
            </a:endParaRPr>
          </a:p>
          <a:p>
            <a:endParaRPr lang="en-US" sz="1000">
              <a:latin typeface="Arial"/>
              <a:ea typeface="+mn-lt"/>
              <a:cs typeface="+mn-lt"/>
            </a:endParaRPr>
          </a:p>
          <a:p>
            <a:r>
              <a:rPr lang="en-GB" sz="1000">
                <a:solidFill>
                  <a:srgbClr val="000000"/>
                </a:solidFill>
                <a:latin typeface="Arial"/>
                <a:ea typeface="+mn-lt"/>
                <a:cs typeface="+mn-lt"/>
              </a:rPr>
              <a:t>Don’t miss out on help with your childcare costs - find</a:t>
            </a:r>
            <a:r>
              <a:rPr lang="en-GB" sz="1000">
                <a:latin typeface="Arial"/>
                <a:ea typeface="+mn-lt"/>
                <a:cs typeface="+mn-lt"/>
              </a:rPr>
              <a:t> out which offer is right for you 👇 </a:t>
            </a:r>
            <a:endParaRPr lang="en-GB" sz="1000">
              <a:solidFill>
                <a:srgbClr val="262626"/>
              </a:solidFill>
              <a:latin typeface="Arial"/>
              <a:ea typeface="+mn-lt"/>
              <a:cs typeface="Arial"/>
            </a:endParaRPr>
          </a:p>
          <a:p>
            <a:r>
              <a:rPr lang="en-GB" sz="1000">
                <a:solidFill>
                  <a:srgbClr val="0563C1"/>
                </a:solidFill>
                <a:latin typeface="Arial"/>
                <a:ea typeface="+mn-lt"/>
                <a:cs typeface="+mn-lt"/>
                <a:hlinkClick r:id="rId3">
                  <a:extLst>
                    <a:ext uri="{A12FA001-AC4F-418D-AE19-62706E023703}">
                      <ahyp:hlinkClr xmlns:ahyp="http://schemas.microsoft.com/office/drawing/2018/hyperlinkcolor" val="tx"/>
                    </a:ext>
                  </a:extLst>
                </a:hlinkClick>
              </a:rPr>
              <a:t>www.childcarechoices.gov.uk</a:t>
            </a:r>
            <a:r>
              <a:rPr lang="en-GB" sz="1000">
                <a:solidFill>
                  <a:schemeClr val="tx1">
                    <a:lumMod val="85000"/>
                    <a:lumOff val="15000"/>
                  </a:schemeClr>
                </a:solidFill>
                <a:latin typeface="Arial"/>
                <a:ea typeface="+mn-lt"/>
                <a:cs typeface="+mn-lt"/>
                <a:hlinkClick r:id="rId3">
                  <a:extLst>
                    <a:ext uri="{A12FA001-AC4F-418D-AE19-62706E023703}">
                      <ahyp:hlinkClr xmlns:ahyp="http://schemas.microsoft.com/office/drawing/2018/hyperlinkcolor" val="tx"/>
                    </a:ext>
                  </a:extLst>
                </a:hlinkClick>
              </a:rPr>
              <a:t>/</a:t>
            </a:r>
            <a:endParaRPr lang="en-GB" sz="1000">
              <a:solidFill>
                <a:schemeClr val="tx1">
                  <a:lumMod val="85000"/>
                  <a:lumOff val="15000"/>
                </a:schemeClr>
              </a:solidFill>
              <a:latin typeface="Arial"/>
              <a:cs typeface="Arial"/>
            </a:endParaRPr>
          </a:p>
        </p:txBody>
      </p:sp>
      <p:sp>
        <p:nvSpPr>
          <p:cNvPr id="8" name="TextBox 7">
            <a:extLst>
              <a:ext uri="{FF2B5EF4-FFF2-40B4-BE49-F238E27FC236}">
                <a16:creationId xmlns:a16="http://schemas.microsoft.com/office/drawing/2014/main" id="{4A9EF694-6EDB-58B6-B1FF-8428ED180712}"/>
              </a:ext>
            </a:extLst>
          </p:cNvPr>
          <p:cNvSpPr txBox="1"/>
          <p:nvPr/>
        </p:nvSpPr>
        <p:spPr>
          <a:xfrm>
            <a:off x="189850" y="2132772"/>
            <a:ext cx="2744625" cy="430887"/>
          </a:xfrm>
          <a:prstGeom prst="rect">
            <a:avLst/>
          </a:prstGeom>
          <a:noFill/>
        </p:spPr>
        <p:txBody>
          <a:bodyPr wrap="square" rtlCol="0">
            <a:spAutoFit/>
          </a:bodyPr>
          <a:lstStyle/>
          <a:p>
            <a:r>
              <a:rPr lang="en-GB" sz="1050" b="1">
                <a:solidFill>
                  <a:schemeClr val="tx1">
                    <a:lumMod val="85000"/>
                    <a:lumOff val="15000"/>
                  </a:schemeClr>
                </a:solidFill>
                <a:latin typeface="Arial" panose="020B0604020202020204" pitchFamily="34" charset="0"/>
                <a:cs typeface="Arial" panose="020B0604020202020204" pitchFamily="34" charset="0"/>
              </a:rPr>
              <a:t>Social media graphic </a:t>
            </a:r>
          </a:p>
          <a:p>
            <a:r>
              <a:rPr lang="en-GB" sz="1050" b="1">
                <a:solidFill>
                  <a:schemeClr val="tx1">
                    <a:lumMod val="85000"/>
                    <a:lumOff val="15000"/>
                  </a:schemeClr>
                </a:solidFill>
                <a:latin typeface="Arial" panose="020B0604020202020204" pitchFamily="34" charset="0"/>
                <a:cs typeface="Arial" panose="020B0604020202020204" pitchFamily="34" charset="0"/>
              </a:rPr>
              <a:t>(post copy for childcare providers):</a:t>
            </a:r>
            <a:endParaRPr lang="en-GB" sz="1050">
              <a:solidFill>
                <a:schemeClr val="tx1">
                  <a:lumMod val="85000"/>
                  <a:lumOff val="15000"/>
                </a:schemeClr>
              </a:solidFill>
              <a:latin typeface="Arial" panose="020B0604020202020204" pitchFamily="34" charset="0"/>
              <a:cs typeface="Arial" panose="020B0604020202020204" pitchFamily="34" charset="0"/>
            </a:endParaRPr>
          </a:p>
        </p:txBody>
      </p:sp>
      <p:sp>
        <p:nvSpPr>
          <p:cNvPr id="19" name="Flowchart: Connector 18">
            <a:extLst>
              <a:ext uri="{FF2B5EF4-FFF2-40B4-BE49-F238E27FC236}">
                <a16:creationId xmlns:a16="http://schemas.microsoft.com/office/drawing/2014/main" id="{FA527256-AE73-4ED5-D381-B4C92A8CC9A5}"/>
              </a:ext>
            </a:extLst>
          </p:cNvPr>
          <p:cNvSpPr/>
          <p:nvPr/>
        </p:nvSpPr>
        <p:spPr>
          <a:xfrm>
            <a:off x="1378191" y="1723259"/>
            <a:ext cx="360000" cy="360000"/>
          </a:xfrm>
          <a:prstGeom prst="flowChartConnector">
            <a:avLst/>
          </a:prstGeom>
          <a:solidFill>
            <a:srgbClr val="0F8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8455E108-A7A7-16AB-9A3C-B0DA3000B621}"/>
              </a:ext>
            </a:extLst>
          </p:cNvPr>
          <p:cNvSpPr txBox="1"/>
          <p:nvPr/>
        </p:nvSpPr>
        <p:spPr>
          <a:xfrm>
            <a:off x="3282016" y="6417967"/>
            <a:ext cx="6528734" cy="307777"/>
          </a:xfrm>
          <a:prstGeom prst="rect">
            <a:avLst/>
          </a:prstGeom>
          <a:solidFill>
            <a:srgbClr val="0F8168"/>
          </a:solidFill>
        </p:spPr>
        <p:txBody>
          <a:bodyPr wrap="square" lIns="91440" tIns="45720" rIns="91440" bIns="45720" rtlCol="0" anchor="t">
            <a:spAutoFit/>
          </a:bodyPr>
          <a:lstStyle/>
          <a:p>
            <a:pPr algn="ctr"/>
            <a:r>
              <a:rPr lang="en-GB" sz="1400" b="1">
                <a:solidFill>
                  <a:schemeClr val="bg1"/>
                </a:solidFill>
                <a:latin typeface="Arial"/>
                <a:cs typeface="Arial"/>
                <a:hlinkClick r:id="rId4">
                  <a:extLst>
                    <a:ext uri="{A12FA001-AC4F-418D-AE19-62706E023703}">
                      <ahyp:hlinkClr xmlns:ahyp="http://schemas.microsoft.com/office/drawing/2018/hyperlinkcolor" val="tx"/>
                    </a:ext>
                  </a:extLst>
                </a:hlinkClick>
              </a:rPr>
              <a:t>Download graphics, videos, and case studies for your channels here</a:t>
            </a:r>
            <a:endParaRPr lang="en-GB" sz="1400" b="1">
              <a:solidFill>
                <a:schemeClr val="bg1"/>
              </a:solidFill>
              <a:latin typeface="Arial" panose="020B0604020202020204" pitchFamily="34" charset="0"/>
              <a:cs typeface="Arial" panose="020B0604020202020204" pitchFamily="34" charset="0"/>
            </a:endParaRPr>
          </a:p>
        </p:txBody>
      </p:sp>
      <p:pic>
        <p:nvPicPr>
          <p:cNvPr id="2" name="Picture 1" descr="A group of children with their hands up">
            <a:extLst>
              <a:ext uri="{FF2B5EF4-FFF2-40B4-BE49-F238E27FC236}">
                <a16:creationId xmlns:a16="http://schemas.microsoft.com/office/drawing/2014/main" id="{A3DA3EE4-8B5C-180F-ED88-F491C8258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5232" y="2478313"/>
            <a:ext cx="1609200" cy="1609200"/>
          </a:xfrm>
          <a:prstGeom prst="rect">
            <a:avLst/>
          </a:prstGeom>
        </p:spPr>
      </p:pic>
      <p:pic>
        <p:nvPicPr>
          <p:cNvPr id="9" name="Picture 8" descr="A group of children playing with toys">
            <a:extLst>
              <a:ext uri="{FF2B5EF4-FFF2-40B4-BE49-F238E27FC236}">
                <a16:creationId xmlns:a16="http://schemas.microsoft.com/office/drawing/2014/main" id="{1F3A8F77-2AE0-CC68-0D0C-7A5722021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1246" y="2550644"/>
            <a:ext cx="1609200" cy="1609200"/>
          </a:xfrm>
          <a:prstGeom prst="rect">
            <a:avLst/>
          </a:prstGeom>
        </p:spPr>
      </p:pic>
      <p:pic>
        <p:nvPicPr>
          <p:cNvPr id="12" name="Picture 11" descr="A green square with yellow text">
            <a:extLst>
              <a:ext uri="{FF2B5EF4-FFF2-40B4-BE49-F238E27FC236}">
                <a16:creationId xmlns:a16="http://schemas.microsoft.com/office/drawing/2014/main" id="{DB0705C5-5528-0F73-2311-52B52BC4A4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4159" y="2564639"/>
            <a:ext cx="1609200" cy="1609200"/>
          </a:xfrm>
          <a:prstGeom prst="rect">
            <a:avLst/>
          </a:prstGeom>
        </p:spPr>
      </p:pic>
      <p:pic>
        <p:nvPicPr>
          <p:cNvPr id="14" name="Picture 13" descr="A green and white sign with white text">
            <a:extLst>
              <a:ext uri="{FF2B5EF4-FFF2-40B4-BE49-F238E27FC236}">
                <a16:creationId xmlns:a16="http://schemas.microsoft.com/office/drawing/2014/main" id="{A08BD24C-1CF7-9013-19FF-B850B241F6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278" y="2563659"/>
            <a:ext cx="1677266" cy="1610180"/>
          </a:xfrm>
          <a:prstGeom prst="rect">
            <a:avLst/>
          </a:prstGeom>
        </p:spPr>
      </p:pic>
    </p:spTree>
    <p:extLst>
      <p:ext uri="{BB962C8B-B14F-4D97-AF65-F5344CB8AC3E}">
        <p14:creationId xmlns:p14="http://schemas.microsoft.com/office/powerpoint/2010/main" val="188953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48524-A2E7-26ED-D5DD-B0A5EF98FC9D}"/>
              </a:ext>
            </a:extLst>
          </p:cNvPr>
          <p:cNvSpPr>
            <a:spLocks noGrp="1"/>
          </p:cNvSpPr>
          <p:nvPr>
            <p:ph idx="1"/>
          </p:nvPr>
        </p:nvSpPr>
        <p:spPr>
          <a:xfrm>
            <a:off x="329184" y="924563"/>
            <a:ext cx="11597820" cy="745301"/>
          </a:xfrm>
        </p:spPr>
        <p:txBody>
          <a:bodyPr vert="horz" lIns="91440" tIns="45720" rIns="91440" bIns="45720" rtlCol="0" anchor="t">
            <a:noAutofit/>
          </a:bodyPr>
          <a:lstStyle/>
          <a:p>
            <a:pPr marL="0" indent="0">
              <a:buNone/>
            </a:pPr>
            <a:r>
              <a:rPr lang="en-GB" sz="1400">
                <a:solidFill>
                  <a:schemeClr val="tx1">
                    <a:lumMod val="85000"/>
                    <a:lumOff val="15000"/>
                  </a:schemeClr>
                </a:solidFill>
                <a:latin typeface="Arial"/>
                <a:cs typeface="Arial"/>
              </a:rPr>
              <a:t>Tax-Free Childcare can unlock thousands of pounds of support for your families, remind your parents this support can be used alongside 30 hours. It can also be used for children up to 11 or 16 if disabled. Here are some </a:t>
            </a:r>
            <a:r>
              <a:rPr lang="en-GB" sz="1400">
                <a:latin typeface="Arial"/>
                <a:cs typeface="Arial"/>
              </a:rPr>
              <a:t>graphics and suggested accompanying </a:t>
            </a:r>
            <a:r>
              <a:rPr lang="en-GB" sz="1400">
                <a:solidFill>
                  <a:srgbClr val="000000"/>
                </a:solidFill>
                <a:latin typeface="Arial"/>
                <a:cs typeface="Arial"/>
              </a:rPr>
              <a:t>messages, that you can edit, to explain </a:t>
            </a:r>
            <a:r>
              <a:rPr lang="en-GB" sz="1400">
                <a:solidFill>
                  <a:schemeClr val="tx1">
                    <a:lumMod val="85000"/>
                    <a:lumOff val="15000"/>
                  </a:schemeClr>
                </a:solidFill>
                <a:latin typeface="Arial"/>
                <a:cs typeface="Arial"/>
              </a:rPr>
              <a:t>Tax-Free Childcare to parents and carers. </a:t>
            </a:r>
            <a:r>
              <a:rPr lang="en-GB" sz="1400">
                <a:solidFill>
                  <a:srgbClr val="000000"/>
                </a:solidFill>
                <a:latin typeface="Arial"/>
                <a:cs typeface="Arial"/>
              </a:rPr>
              <a:t>You can tag us using </a:t>
            </a:r>
            <a:r>
              <a:rPr lang="en-GB" sz="1400">
                <a:latin typeface="Arial"/>
                <a:cs typeface="Arial"/>
              </a:rPr>
              <a:t>#ChildcareChoices.</a:t>
            </a:r>
            <a:endParaRPr lang="en-US" sz="1400">
              <a:solidFill>
                <a:schemeClr val="tx1">
                  <a:lumMod val="85000"/>
                  <a:lumOff val="15000"/>
                </a:schemeClr>
              </a:solidFill>
              <a:cs typeface="Calibri"/>
            </a:endParaRPr>
          </a:p>
        </p:txBody>
      </p:sp>
      <p:sp>
        <p:nvSpPr>
          <p:cNvPr id="4" name="Title 1">
            <a:extLst>
              <a:ext uri="{FF2B5EF4-FFF2-40B4-BE49-F238E27FC236}">
                <a16:creationId xmlns:a16="http://schemas.microsoft.com/office/drawing/2014/main" id="{BF3272BB-5100-4D63-9A36-D11576F49CA5}"/>
              </a:ext>
            </a:extLst>
          </p:cNvPr>
          <p:cNvSpPr txBox="1">
            <a:spLocks noGrp="1"/>
          </p:cNvSpPr>
          <p:nvPr>
            <p:ph type="title" idx="4294967295"/>
          </p:nvPr>
        </p:nvSpPr>
        <p:spPr>
          <a:xfrm>
            <a:off x="0" y="0"/>
            <a:ext cx="10954512" cy="1325563"/>
          </a:xfrm>
          <a:prstGeom prst="rect">
            <a:avLst/>
          </a:prstGeom>
          <a:noFill/>
          <a:ln>
            <a:noFill/>
            <a:prstDash/>
          </a:ln>
          <a:effectLst/>
        </p:spPr>
        <p:txBody>
          <a:bodyPr rot="0" spcFirstLastPara="0" vertOverflow="overflow" horzOverflow="overflow" vert="horz" wrap="square" lIns="360000" tIns="108000" rIns="108000" bIns="10800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a:ln>
                  <a:noFill/>
                </a:ln>
                <a:solidFill>
                  <a:schemeClr val="tx1">
                    <a:lumMod val="85000"/>
                    <a:lumOff val="15000"/>
                  </a:schemeClr>
                </a:solidFill>
                <a:effectLst/>
                <a:uLnTx/>
                <a:uFillTx/>
                <a:latin typeface="Arial"/>
                <a:ea typeface="+mj-ea"/>
                <a:cs typeface="Arial"/>
              </a:rPr>
              <a:t>Sample social media posts: </a:t>
            </a:r>
            <a:r>
              <a:rPr kumimoji="0" lang="en-GB" sz="2900" b="1" i="0" u="none" strike="noStrike" kern="1200" cap="none" spc="0" normalizeH="0" baseline="0" noProof="0">
                <a:ln>
                  <a:noFill/>
                </a:ln>
                <a:solidFill>
                  <a:schemeClr val="tx1">
                    <a:lumMod val="85000"/>
                    <a:lumOff val="15000"/>
                  </a:schemeClr>
                </a:solidFill>
                <a:effectLst/>
                <a:uLnTx/>
                <a:uFillTx/>
                <a:latin typeface="Arial"/>
                <a:ea typeface="+mj-ea"/>
                <a:cs typeface="Arial"/>
              </a:rPr>
              <a:t>Tax-Free Childcare</a:t>
            </a:r>
            <a:endParaRPr kumimoji="0" lang="en-US" sz="2900" b="0" i="0" u="none" strike="noStrike" kern="1200" cap="none" spc="0" normalizeH="0" baseline="0" noProof="0">
              <a:ln>
                <a:noFill/>
              </a:ln>
              <a:solidFill>
                <a:schemeClr val="tx1">
                  <a:lumMod val="85000"/>
                  <a:lumOff val="15000"/>
                </a:schemeClr>
              </a:solidFill>
              <a:effectLst/>
              <a:uLnTx/>
              <a:uFillTx/>
              <a:latin typeface="+mj-lt"/>
              <a:ea typeface="+mj-ea"/>
              <a:cs typeface="+mj-cs"/>
            </a:endParaRPr>
          </a:p>
        </p:txBody>
      </p:sp>
      <p:sp>
        <p:nvSpPr>
          <p:cNvPr id="10" name="TextBox 9">
            <a:extLst>
              <a:ext uri="{FF2B5EF4-FFF2-40B4-BE49-F238E27FC236}">
                <a16:creationId xmlns:a16="http://schemas.microsoft.com/office/drawing/2014/main" id="{BAC9F0B7-4487-55F1-83F0-56E2FE4A4F4C}"/>
              </a:ext>
            </a:extLst>
          </p:cNvPr>
          <p:cNvSpPr txBox="1"/>
          <p:nvPr/>
        </p:nvSpPr>
        <p:spPr>
          <a:xfrm>
            <a:off x="9181200" y="1904039"/>
            <a:ext cx="2894619" cy="4367952"/>
          </a:xfrm>
          <a:prstGeom prst="rect">
            <a:avLst/>
          </a:prstGeom>
          <a:solidFill>
            <a:schemeClr val="bg1">
              <a:lumMod val="95000"/>
            </a:schemeClr>
          </a:solidFill>
        </p:spPr>
        <p:txBody>
          <a:bodyPr wrap="square" lIns="91440" tIns="72000" rIns="91440" bIns="36000" rtlCol="0" anchor="ctr" anchorCtr="0">
            <a:noAutofit/>
          </a:bodyPr>
          <a:lstStyle/>
          <a:p>
            <a:endParaRPr lang="en-GB" sz="1100">
              <a:solidFill>
                <a:schemeClr val="tx1">
                  <a:lumMod val="85000"/>
                  <a:lumOff val="15000"/>
                </a:schemeClr>
              </a:solidFill>
              <a:latin typeface="Arial"/>
              <a:ea typeface="+mn-lt"/>
              <a:cs typeface="+mn-lt"/>
            </a:endParaRPr>
          </a:p>
          <a:p>
            <a:endParaRPr lang="en-GB" sz="1100">
              <a:solidFill>
                <a:schemeClr val="tx1">
                  <a:lumMod val="85000"/>
                  <a:lumOff val="15000"/>
                </a:schemeClr>
              </a:solidFill>
              <a:latin typeface="Arial"/>
              <a:ea typeface="+mn-lt"/>
              <a:cs typeface="+mn-lt"/>
            </a:endParaRPr>
          </a:p>
          <a:p>
            <a:endParaRPr lang="en-GB" sz="1100">
              <a:solidFill>
                <a:schemeClr val="tx1">
                  <a:lumMod val="85000"/>
                  <a:lumOff val="15000"/>
                </a:schemeClr>
              </a:solidFill>
              <a:latin typeface="Arial"/>
              <a:ea typeface="+mn-lt"/>
              <a:cs typeface="+mn-lt"/>
            </a:endParaRPr>
          </a:p>
          <a:p>
            <a:endParaRPr lang="en-GB" sz="1100">
              <a:solidFill>
                <a:schemeClr val="tx1">
                  <a:lumMod val="85000"/>
                  <a:lumOff val="15000"/>
                </a:schemeClr>
              </a:solidFill>
              <a:latin typeface="Arial"/>
              <a:ea typeface="+mn-lt"/>
              <a:cs typeface="+mn-lt"/>
            </a:endParaRPr>
          </a:p>
          <a:p>
            <a:endParaRPr lang="en-GB" sz="1100">
              <a:solidFill>
                <a:schemeClr val="tx1">
                  <a:lumMod val="85000"/>
                  <a:lumOff val="15000"/>
                </a:schemeClr>
              </a:solidFill>
              <a:latin typeface="Arial"/>
              <a:ea typeface="+mn-lt"/>
              <a:cs typeface="+mn-lt"/>
            </a:endParaRPr>
          </a:p>
          <a:p>
            <a:endParaRPr lang="en-GB" sz="1100">
              <a:solidFill>
                <a:schemeClr val="tx1">
                  <a:lumMod val="85000"/>
                  <a:lumOff val="15000"/>
                </a:schemeClr>
              </a:solidFill>
              <a:latin typeface="Arial"/>
              <a:ea typeface="+mn-lt"/>
              <a:cs typeface="+mn-lt"/>
            </a:endParaRPr>
          </a:p>
          <a:p>
            <a:endParaRPr lang="en-GB" sz="1100">
              <a:solidFill>
                <a:schemeClr val="tx1">
                  <a:lumMod val="85000"/>
                  <a:lumOff val="15000"/>
                </a:schemeClr>
              </a:solidFill>
              <a:latin typeface="Arial"/>
              <a:ea typeface="+mn-lt"/>
              <a:cs typeface="+mn-lt"/>
            </a:endParaRPr>
          </a:p>
          <a:p>
            <a:endParaRPr lang="en-GB" sz="1100">
              <a:solidFill>
                <a:schemeClr val="tx1">
                  <a:lumMod val="85000"/>
                  <a:lumOff val="15000"/>
                </a:schemeClr>
              </a:solidFill>
              <a:latin typeface="Arial"/>
              <a:ea typeface="+mn-lt"/>
              <a:cs typeface="+mn-lt"/>
            </a:endParaRPr>
          </a:p>
          <a:p>
            <a:r>
              <a:rPr lang="en-GB" sz="1100">
                <a:solidFill>
                  <a:schemeClr val="tx1">
                    <a:lumMod val="85000"/>
                    <a:lumOff val="15000"/>
                  </a:schemeClr>
                </a:solidFill>
                <a:latin typeface="Arial"/>
                <a:ea typeface="+mn-lt"/>
                <a:cs typeface="+mn-lt"/>
              </a:rPr>
              <a:t>We know childcare isn't just for toddlers, so Tax-Free Childcare can help you cover costs of childcare for children up to 11, or 16 for children with a disability.</a:t>
            </a:r>
            <a:endParaRPr lang="en-GB">
              <a:solidFill>
                <a:schemeClr val="tx1">
                  <a:lumMod val="85000"/>
                  <a:lumOff val="15000"/>
                </a:schemeClr>
              </a:solidFill>
              <a:latin typeface="Calibri" panose="020F0502020204030204"/>
              <a:ea typeface="+mn-lt"/>
              <a:cs typeface="+mn-lt"/>
            </a:endParaRPr>
          </a:p>
          <a:p>
            <a:endParaRPr lang="en-GB" sz="1100">
              <a:latin typeface="Arial"/>
              <a:ea typeface="+mn-lt"/>
              <a:cs typeface="+mn-lt"/>
            </a:endParaRPr>
          </a:p>
          <a:p>
            <a:r>
              <a:rPr lang="en-GB" sz="1100">
                <a:solidFill>
                  <a:schemeClr val="tx1">
                    <a:lumMod val="85000"/>
                    <a:lumOff val="15000"/>
                  </a:schemeClr>
                </a:solidFill>
                <a:latin typeface="Arial"/>
                <a:cs typeface="Calibri"/>
              </a:rPr>
              <a:t>Don’t miss out on what you’re entitled to, visit </a:t>
            </a:r>
            <a:r>
              <a:rPr lang="en-GB" sz="1100">
                <a:latin typeface="Arial"/>
                <a:ea typeface="+mn-lt"/>
                <a:cs typeface="+mn-lt"/>
                <a:hlinkClick r:id="rId3"/>
              </a:rPr>
              <a:t>www.childcarechoices.gov.uk/</a:t>
            </a:r>
            <a:endParaRPr lang="en-US" sz="1100">
              <a:solidFill>
                <a:schemeClr val="tx1">
                  <a:lumMod val="85000"/>
                  <a:lumOff val="15000"/>
                </a:schemeClr>
              </a:solidFill>
              <a:latin typeface="Arial"/>
              <a:ea typeface="+mn-lt"/>
              <a:cs typeface="+mn-lt"/>
            </a:endParaRPr>
          </a:p>
        </p:txBody>
      </p:sp>
      <p:sp>
        <p:nvSpPr>
          <p:cNvPr id="13" name="TextBox 12">
            <a:extLst>
              <a:ext uri="{FF2B5EF4-FFF2-40B4-BE49-F238E27FC236}">
                <a16:creationId xmlns:a16="http://schemas.microsoft.com/office/drawing/2014/main" id="{220F37FC-2F5A-3BAF-419A-8C66605E1290}"/>
              </a:ext>
            </a:extLst>
          </p:cNvPr>
          <p:cNvSpPr txBox="1"/>
          <p:nvPr/>
        </p:nvSpPr>
        <p:spPr>
          <a:xfrm>
            <a:off x="9148198" y="2039025"/>
            <a:ext cx="2744625" cy="276999"/>
          </a:xfrm>
          <a:prstGeom prst="rect">
            <a:avLst/>
          </a:prstGeom>
          <a:noFill/>
        </p:spPr>
        <p:txBody>
          <a:bodyPr wrap="square" rtlCol="0">
            <a:spAutoFit/>
          </a:bodyPr>
          <a:lstStyle/>
          <a:p>
            <a:r>
              <a:rPr lang="en-GB" sz="1200" b="1">
                <a:solidFill>
                  <a:schemeClr val="tx1">
                    <a:lumMod val="85000"/>
                    <a:lumOff val="15000"/>
                  </a:schemeClr>
                </a:solidFill>
                <a:latin typeface="Arial" panose="020B0604020202020204" pitchFamily="34" charset="0"/>
                <a:cs typeface="Arial" panose="020B0604020202020204" pitchFamily="34" charset="0"/>
              </a:rPr>
              <a:t>Social media graphic:</a:t>
            </a:r>
            <a:endParaRPr lang="en-GB"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22" name="Flowchart: Connector 21">
            <a:extLst>
              <a:ext uri="{FF2B5EF4-FFF2-40B4-BE49-F238E27FC236}">
                <a16:creationId xmlns:a16="http://schemas.microsoft.com/office/drawing/2014/main" id="{FAED8F1C-678F-C706-0FF4-6A4695A08173}"/>
              </a:ext>
            </a:extLst>
          </p:cNvPr>
          <p:cNvSpPr/>
          <p:nvPr/>
        </p:nvSpPr>
        <p:spPr>
          <a:xfrm>
            <a:off x="10408723" y="1698411"/>
            <a:ext cx="360000" cy="360000"/>
          </a:xfrm>
          <a:prstGeom prst="flowChartConnector">
            <a:avLst/>
          </a:prstGeom>
          <a:solidFill>
            <a:srgbClr val="0F8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Arial" panose="020B0604020202020204" pitchFamily="34" charset="0"/>
                <a:cs typeface="Arial" panose="020B0604020202020204" pitchFamily="34" charset="0"/>
              </a:rPr>
              <a:t>4</a:t>
            </a:r>
          </a:p>
        </p:txBody>
      </p:sp>
      <p:sp>
        <p:nvSpPr>
          <p:cNvPr id="25" name="TextBox 24">
            <a:extLst>
              <a:ext uri="{FF2B5EF4-FFF2-40B4-BE49-F238E27FC236}">
                <a16:creationId xmlns:a16="http://schemas.microsoft.com/office/drawing/2014/main" id="{51CD88E8-3C58-8017-B16F-C671751EB5B3}"/>
              </a:ext>
            </a:extLst>
          </p:cNvPr>
          <p:cNvSpPr txBox="1"/>
          <p:nvPr/>
        </p:nvSpPr>
        <p:spPr>
          <a:xfrm>
            <a:off x="3101747" y="1892345"/>
            <a:ext cx="2894619" cy="4367952"/>
          </a:xfrm>
          <a:prstGeom prst="rect">
            <a:avLst/>
          </a:prstGeom>
          <a:solidFill>
            <a:schemeClr val="bg1">
              <a:lumMod val="95000"/>
            </a:schemeClr>
          </a:solidFill>
        </p:spPr>
        <p:txBody>
          <a:bodyPr wrap="square" lIns="91440" tIns="72000" rIns="91440" bIns="36000" rtlCol="0" anchor="ctr" anchorCtr="0">
            <a:noAutofit/>
          </a:bodyPr>
          <a:lstStyle/>
          <a:p>
            <a:endParaRPr lang="en-GB" sz="1100">
              <a:latin typeface="Arial"/>
              <a:cs typeface="Calibri"/>
            </a:endParaRPr>
          </a:p>
          <a:p>
            <a:r>
              <a:rPr lang="en-GB" sz="1100">
                <a:latin typeface="Arial"/>
                <a:cs typeface="Calibri"/>
              </a:rPr>
              <a:t>  </a:t>
            </a:r>
            <a:endParaRPr lang="en-GB" sz="1100">
              <a:latin typeface="Arial"/>
              <a:ea typeface="+mn-lt"/>
              <a:cs typeface="+mn-lt"/>
            </a:endParaRPr>
          </a:p>
          <a:p>
            <a:endParaRPr lang="en-GB" sz="1100">
              <a:latin typeface="Arial"/>
              <a:ea typeface="+mn-lt"/>
              <a:cs typeface="+mn-lt"/>
            </a:endParaRPr>
          </a:p>
          <a:p>
            <a:r>
              <a:rPr lang="en-GB" sz="1100">
                <a:latin typeface="Arial"/>
                <a:cs typeface="Calibri"/>
              </a:rPr>
              <a:t>  </a:t>
            </a:r>
            <a:endParaRPr lang="en-GB" sz="1100">
              <a:latin typeface="Arial"/>
              <a:ea typeface="+mn-lt"/>
              <a:cs typeface="+mn-lt"/>
            </a:endParaRPr>
          </a:p>
          <a:p>
            <a:r>
              <a:rPr lang="en-GB" sz="1100">
                <a:latin typeface="Arial"/>
                <a:cs typeface="Calibri"/>
              </a:rPr>
              <a:t>  </a:t>
            </a:r>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r>
              <a:rPr lang="en-GB" sz="1100">
                <a:latin typeface="Arial"/>
                <a:ea typeface="+mn-lt"/>
                <a:cs typeface="+mn-lt"/>
              </a:rPr>
              <a:t>Claiming Tax-Free Childcare means up to £2,000 a year, to help cover the cost of</a:t>
            </a:r>
            <a:endParaRPr lang="en-GB" sz="1100">
              <a:latin typeface="Arial"/>
              <a:ea typeface="+mn-lt"/>
              <a:cs typeface="Arial"/>
            </a:endParaRPr>
          </a:p>
          <a:p>
            <a:endParaRPr lang="en-GB" sz="1100">
              <a:latin typeface="Arial"/>
              <a:ea typeface="+mn-lt"/>
              <a:cs typeface="+mn-lt"/>
            </a:endParaRPr>
          </a:p>
          <a:p>
            <a:r>
              <a:rPr lang="en-GB" sz="1100">
                <a:latin typeface="Arial"/>
                <a:ea typeface="+mn-lt"/>
                <a:cs typeface="+mn-lt"/>
              </a:rPr>
              <a:t> </a:t>
            </a:r>
            <a:r>
              <a:rPr lang="en-GB" sz="1100" i="1">
                <a:latin typeface="Arial"/>
                <a:ea typeface="+mn-lt"/>
                <a:cs typeface="+mn-lt"/>
              </a:rPr>
              <a:t>(provider to insert relevant offer e.g.):</a:t>
            </a:r>
            <a:endParaRPr lang="en-GB" sz="1100">
              <a:latin typeface="Arial"/>
              <a:cs typeface="Arial"/>
            </a:endParaRPr>
          </a:p>
          <a:p>
            <a:r>
              <a:rPr lang="en-GB" sz="1100">
                <a:latin typeface="Arial"/>
                <a:cs typeface="Calibri"/>
              </a:rPr>
              <a:t>🍽️ breakfast clubs</a:t>
            </a:r>
            <a:endParaRPr lang="en-GB" sz="1100">
              <a:latin typeface="Arial"/>
              <a:cs typeface="Arial"/>
            </a:endParaRPr>
          </a:p>
          <a:p>
            <a:r>
              <a:rPr lang="en-GB" sz="1100">
                <a:latin typeface="Arial"/>
                <a:cs typeface="Calibri"/>
              </a:rPr>
              <a:t>🧒 nurseries</a:t>
            </a:r>
            <a:endParaRPr lang="en-GB" sz="1100">
              <a:latin typeface="Arial"/>
              <a:cs typeface="Arial"/>
            </a:endParaRPr>
          </a:p>
          <a:p>
            <a:r>
              <a:rPr lang="en-GB" sz="1100">
                <a:latin typeface="Arial"/>
                <a:cs typeface="Calibri"/>
              </a:rPr>
              <a:t>🎨 after-school clubs</a:t>
            </a:r>
            <a:endParaRPr lang="en-GB" sz="1100">
              <a:latin typeface="Arial"/>
              <a:cs typeface="Arial"/>
            </a:endParaRPr>
          </a:p>
          <a:p>
            <a:endParaRPr lang="en-GB" sz="1100">
              <a:latin typeface="Arial"/>
              <a:ea typeface="+mn-lt"/>
              <a:cs typeface="+mn-lt"/>
            </a:endParaRPr>
          </a:p>
          <a:p>
            <a:r>
              <a:rPr lang="en-GB" sz="1100">
                <a:latin typeface="Arial"/>
                <a:ea typeface="+mn-lt"/>
                <a:cs typeface="+mn-lt"/>
              </a:rPr>
              <a:t>Visit 👇</a:t>
            </a:r>
            <a:endParaRPr lang="en-GB" sz="1100">
              <a:latin typeface="Arial"/>
              <a:cs typeface="Arial"/>
            </a:endParaRPr>
          </a:p>
          <a:p>
            <a:r>
              <a:rPr lang="en-GB" sz="1100">
                <a:latin typeface="Arial"/>
                <a:ea typeface="+mn-lt"/>
                <a:cs typeface="+mn-lt"/>
                <a:hlinkClick r:id="rId3"/>
              </a:rPr>
              <a:t>www.childcarechoices.gov.uk/</a:t>
            </a:r>
            <a:endParaRPr lang="en-GB" sz="1100">
              <a:latin typeface="Arial"/>
              <a:cs typeface="Arial"/>
            </a:endParaRPr>
          </a:p>
        </p:txBody>
      </p:sp>
      <p:sp>
        <p:nvSpPr>
          <p:cNvPr id="7" name="TextBox 6">
            <a:extLst>
              <a:ext uri="{FF2B5EF4-FFF2-40B4-BE49-F238E27FC236}">
                <a16:creationId xmlns:a16="http://schemas.microsoft.com/office/drawing/2014/main" id="{713B3A73-367B-CDE4-3895-AAE8341EBB3C}"/>
              </a:ext>
            </a:extLst>
          </p:cNvPr>
          <p:cNvSpPr txBox="1"/>
          <p:nvPr/>
        </p:nvSpPr>
        <p:spPr>
          <a:xfrm>
            <a:off x="3070401" y="2039025"/>
            <a:ext cx="2744625" cy="276999"/>
          </a:xfrm>
          <a:prstGeom prst="rect">
            <a:avLst/>
          </a:prstGeom>
          <a:noFill/>
        </p:spPr>
        <p:txBody>
          <a:bodyPr wrap="square" rtlCol="0">
            <a:spAutoFit/>
          </a:bodyPr>
          <a:lstStyle/>
          <a:p>
            <a:r>
              <a:rPr lang="en-GB" sz="1200" b="1">
                <a:solidFill>
                  <a:schemeClr val="tx1">
                    <a:lumMod val="85000"/>
                    <a:lumOff val="15000"/>
                  </a:schemeClr>
                </a:solidFill>
                <a:latin typeface="Arial" panose="020B0604020202020204" pitchFamily="34" charset="0"/>
                <a:cs typeface="Arial" panose="020B0604020202020204" pitchFamily="34" charset="0"/>
              </a:rPr>
              <a:t>Social media graphic:</a:t>
            </a:r>
          </a:p>
        </p:txBody>
      </p:sp>
      <p:sp>
        <p:nvSpPr>
          <p:cNvPr id="20" name="Flowchart: Connector 19">
            <a:extLst>
              <a:ext uri="{FF2B5EF4-FFF2-40B4-BE49-F238E27FC236}">
                <a16:creationId xmlns:a16="http://schemas.microsoft.com/office/drawing/2014/main" id="{2AADD919-83ED-A091-AFEF-3F5FFD0D4A27}"/>
              </a:ext>
            </a:extLst>
          </p:cNvPr>
          <p:cNvSpPr/>
          <p:nvPr/>
        </p:nvSpPr>
        <p:spPr>
          <a:xfrm>
            <a:off x="4432542" y="1698411"/>
            <a:ext cx="360000" cy="360000"/>
          </a:xfrm>
          <a:prstGeom prst="flowChartConnector">
            <a:avLst/>
          </a:prstGeom>
          <a:solidFill>
            <a:srgbClr val="0F8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Arial" panose="020B0604020202020204" pitchFamily="34" charset="0"/>
                <a:cs typeface="Arial" panose="020B0604020202020204" pitchFamily="34" charset="0"/>
              </a:rPr>
              <a:t>2</a:t>
            </a:r>
          </a:p>
        </p:txBody>
      </p:sp>
      <p:sp>
        <p:nvSpPr>
          <p:cNvPr id="26" name="TextBox 25">
            <a:extLst>
              <a:ext uri="{FF2B5EF4-FFF2-40B4-BE49-F238E27FC236}">
                <a16:creationId xmlns:a16="http://schemas.microsoft.com/office/drawing/2014/main" id="{1E8D7F09-108B-B592-8B19-4B57D834967E}"/>
              </a:ext>
            </a:extLst>
          </p:cNvPr>
          <p:cNvSpPr txBox="1"/>
          <p:nvPr/>
        </p:nvSpPr>
        <p:spPr>
          <a:xfrm>
            <a:off x="6179787" y="1892567"/>
            <a:ext cx="2894619" cy="4367952"/>
          </a:xfrm>
          <a:prstGeom prst="rect">
            <a:avLst/>
          </a:prstGeom>
          <a:solidFill>
            <a:schemeClr val="bg1">
              <a:lumMod val="95000"/>
            </a:schemeClr>
          </a:solidFill>
        </p:spPr>
        <p:txBody>
          <a:bodyPr wrap="square" lIns="91440" tIns="72000" rIns="91440" bIns="36000" rtlCol="0" anchor="ctr" anchorCtr="0">
            <a:noAutofit/>
          </a:bodyPr>
          <a:lstStyle/>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r>
              <a:rPr lang="en-GB" sz="1100">
                <a:latin typeface="Arial"/>
                <a:ea typeface="+mn-lt"/>
                <a:cs typeface="+mn-lt"/>
              </a:rPr>
              <a:t>Does your child go to our before and after school clubs? Or go to a sports or holiday club? </a:t>
            </a:r>
          </a:p>
          <a:p>
            <a:endParaRPr lang="en-GB" sz="1100">
              <a:latin typeface="Arial"/>
              <a:ea typeface="+mn-lt"/>
              <a:cs typeface="+mn-lt"/>
            </a:endParaRPr>
          </a:p>
          <a:p>
            <a:r>
              <a:rPr lang="en-GB" sz="1100">
                <a:latin typeface="Arial"/>
                <a:ea typeface="+mn-lt"/>
                <a:cs typeface="+mn-lt"/>
              </a:rPr>
              <a:t>Open a Tax-Free Childcare account for help with costs.  </a:t>
            </a:r>
          </a:p>
          <a:p>
            <a:endParaRPr lang="en-GB" sz="1100">
              <a:latin typeface="Arial"/>
              <a:ea typeface="+mn-lt"/>
              <a:cs typeface="+mn-lt"/>
            </a:endParaRPr>
          </a:p>
          <a:p>
            <a:r>
              <a:rPr lang="en-GB" sz="1100">
                <a:latin typeface="Arial"/>
                <a:ea typeface="+mn-lt"/>
                <a:cs typeface="+mn-lt"/>
              </a:rPr>
              <a:t>Visit 👇</a:t>
            </a:r>
            <a:endParaRPr lang="en-GB" sz="1100">
              <a:latin typeface="Arial"/>
              <a:cs typeface="Arial"/>
            </a:endParaRPr>
          </a:p>
          <a:p>
            <a:r>
              <a:rPr lang="en-GB" sz="1100">
                <a:latin typeface="Arial"/>
                <a:ea typeface="+mn-lt"/>
                <a:cs typeface="+mn-lt"/>
                <a:hlinkClick r:id="rId3"/>
              </a:rPr>
              <a:t>www.childcarechoices.gov.uk/</a:t>
            </a:r>
            <a:endParaRPr lang="en-GB" sz="1100">
              <a:latin typeface="Arial"/>
              <a:cs typeface="Arial"/>
            </a:endParaRPr>
          </a:p>
        </p:txBody>
      </p:sp>
      <p:sp>
        <p:nvSpPr>
          <p:cNvPr id="6" name="TextBox 5">
            <a:extLst>
              <a:ext uri="{FF2B5EF4-FFF2-40B4-BE49-F238E27FC236}">
                <a16:creationId xmlns:a16="http://schemas.microsoft.com/office/drawing/2014/main" id="{A9103158-674C-F9BB-0DA9-6C4DECE3B6FF}"/>
              </a:ext>
            </a:extLst>
          </p:cNvPr>
          <p:cNvSpPr txBox="1"/>
          <p:nvPr/>
        </p:nvSpPr>
        <p:spPr>
          <a:xfrm>
            <a:off x="6191539" y="2039025"/>
            <a:ext cx="2496798" cy="276999"/>
          </a:xfrm>
          <a:prstGeom prst="rect">
            <a:avLst/>
          </a:prstGeom>
          <a:noFill/>
        </p:spPr>
        <p:txBody>
          <a:bodyPr wrap="square" rtlCol="0">
            <a:spAutoFit/>
          </a:bodyPr>
          <a:lstStyle/>
          <a:p>
            <a:r>
              <a:rPr lang="en-GB" sz="1200" b="1">
                <a:solidFill>
                  <a:schemeClr val="tx1">
                    <a:lumMod val="85000"/>
                    <a:lumOff val="15000"/>
                  </a:schemeClr>
                </a:solidFill>
                <a:latin typeface="Arial" panose="020B0604020202020204" pitchFamily="34" charset="0"/>
                <a:cs typeface="Arial" panose="020B0604020202020204" pitchFamily="34" charset="0"/>
              </a:rPr>
              <a:t>Social media graphic:</a:t>
            </a:r>
            <a:endParaRPr lang="en-GB"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21" name="Flowchart: Connector 20">
            <a:extLst>
              <a:ext uri="{FF2B5EF4-FFF2-40B4-BE49-F238E27FC236}">
                <a16:creationId xmlns:a16="http://schemas.microsoft.com/office/drawing/2014/main" id="{07606DCA-4F9B-213C-E65A-043815B4BC22}"/>
              </a:ext>
            </a:extLst>
          </p:cNvPr>
          <p:cNvSpPr/>
          <p:nvPr/>
        </p:nvSpPr>
        <p:spPr>
          <a:xfrm>
            <a:off x="7420633" y="1698411"/>
            <a:ext cx="360000" cy="360000"/>
          </a:xfrm>
          <a:prstGeom prst="flowChartConnector">
            <a:avLst/>
          </a:prstGeom>
          <a:solidFill>
            <a:srgbClr val="0F8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Arial" panose="020B0604020202020204" pitchFamily="34" charset="0"/>
                <a:cs typeface="Arial" panose="020B0604020202020204" pitchFamily="34" charset="0"/>
              </a:rPr>
              <a:t>3</a:t>
            </a:r>
          </a:p>
        </p:txBody>
      </p:sp>
      <p:sp>
        <p:nvSpPr>
          <p:cNvPr id="24" name="TextBox 23">
            <a:extLst>
              <a:ext uri="{FF2B5EF4-FFF2-40B4-BE49-F238E27FC236}">
                <a16:creationId xmlns:a16="http://schemas.microsoft.com/office/drawing/2014/main" id="{0954BB49-8474-87F1-5DDC-1B38B8F40B6A}"/>
              </a:ext>
            </a:extLst>
          </p:cNvPr>
          <p:cNvSpPr txBox="1"/>
          <p:nvPr/>
        </p:nvSpPr>
        <p:spPr>
          <a:xfrm>
            <a:off x="76158" y="1905131"/>
            <a:ext cx="2894619" cy="4367952"/>
          </a:xfrm>
          <a:prstGeom prst="rect">
            <a:avLst/>
          </a:prstGeom>
          <a:solidFill>
            <a:schemeClr val="bg1">
              <a:lumMod val="95000"/>
            </a:schemeClr>
          </a:solidFill>
        </p:spPr>
        <p:txBody>
          <a:bodyPr wrap="square" lIns="91440" tIns="72000" rIns="91440" bIns="36000" rtlCol="0" anchor="ctr" anchorCtr="0">
            <a:noAutofit/>
          </a:bodyPr>
          <a:lstStyle/>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r>
              <a:rPr lang="en-GB" sz="1100">
                <a:latin typeface="Arial"/>
                <a:ea typeface="+mn-lt"/>
                <a:cs typeface="+mn-lt"/>
              </a:rPr>
              <a:t>Want up to £2,000 a year for each child, to help with the costs of childcare?</a:t>
            </a:r>
          </a:p>
          <a:p>
            <a:endParaRPr lang="en-GB" sz="1100">
              <a:latin typeface="Arial"/>
              <a:ea typeface="+mn-lt"/>
              <a:cs typeface="+mn-lt"/>
            </a:endParaRPr>
          </a:p>
          <a:p>
            <a:r>
              <a:rPr lang="en-GB" sz="1100">
                <a:latin typeface="Arial"/>
                <a:ea typeface="+mn-lt"/>
                <a:cs typeface="+mn-lt"/>
              </a:rPr>
              <a:t>Don’t miss out on Tax-Free Childcare next term. Visit 👇</a:t>
            </a:r>
            <a:endParaRPr lang="en-GB" sz="1100">
              <a:latin typeface="Arial"/>
              <a:cs typeface="Arial"/>
            </a:endParaRPr>
          </a:p>
          <a:p>
            <a:r>
              <a:rPr lang="en-GB" sz="1100">
                <a:latin typeface="Arial"/>
                <a:ea typeface="+mn-lt"/>
                <a:cs typeface="+mn-lt"/>
                <a:hlinkClick r:id="rId3"/>
              </a:rPr>
              <a:t>www.childcarechoices.gov.uk/</a:t>
            </a:r>
            <a:endParaRPr lang="en-GB" sz="1100">
              <a:latin typeface="Arial"/>
              <a:cs typeface="Arial"/>
            </a:endParaRPr>
          </a:p>
        </p:txBody>
      </p:sp>
      <p:sp>
        <p:nvSpPr>
          <p:cNvPr id="8" name="TextBox 7">
            <a:extLst>
              <a:ext uri="{FF2B5EF4-FFF2-40B4-BE49-F238E27FC236}">
                <a16:creationId xmlns:a16="http://schemas.microsoft.com/office/drawing/2014/main" id="{4A9EF694-6EDB-58B6-B1FF-8428ED180712}"/>
              </a:ext>
            </a:extLst>
          </p:cNvPr>
          <p:cNvSpPr txBox="1"/>
          <p:nvPr/>
        </p:nvSpPr>
        <p:spPr>
          <a:xfrm>
            <a:off x="76158" y="2106061"/>
            <a:ext cx="2744625" cy="276999"/>
          </a:xfrm>
          <a:prstGeom prst="rect">
            <a:avLst/>
          </a:prstGeom>
          <a:noFill/>
        </p:spPr>
        <p:txBody>
          <a:bodyPr wrap="square" rtlCol="0">
            <a:spAutoFit/>
          </a:bodyPr>
          <a:lstStyle/>
          <a:p>
            <a:r>
              <a:rPr lang="en-GB" sz="1200" b="1">
                <a:solidFill>
                  <a:schemeClr val="tx1">
                    <a:lumMod val="85000"/>
                    <a:lumOff val="15000"/>
                  </a:schemeClr>
                </a:solidFill>
                <a:latin typeface="Arial" panose="020B0604020202020204" pitchFamily="34" charset="0"/>
                <a:cs typeface="Arial" panose="020B0604020202020204" pitchFamily="34" charset="0"/>
              </a:rPr>
              <a:t>Social media graphic:</a:t>
            </a:r>
            <a:endParaRPr lang="en-GB"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19" name="Flowchart: Connector 18">
            <a:extLst>
              <a:ext uri="{FF2B5EF4-FFF2-40B4-BE49-F238E27FC236}">
                <a16:creationId xmlns:a16="http://schemas.microsoft.com/office/drawing/2014/main" id="{FA527256-AE73-4ED5-D381-B4C92A8CC9A5}"/>
              </a:ext>
            </a:extLst>
          </p:cNvPr>
          <p:cNvSpPr/>
          <p:nvPr/>
        </p:nvSpPr>
        <p:spPr>
          <a:xfrm>
            <a:off x="1436169" y="1748107"/>
            <a:ext cx="360000" cy="360000"/>
          </a:xfrm>
          <a:prstGeom prst="flowChartConnector">
            <a:avLst/>
          </a:prstGeom>
          <a:solidFill>
            <a:srgbClr val="0F8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Arial" panose="020B0604020202020204" pitchFamily="34" charset="0"/>
                <a:cs typeface="Arial" panose="020B0604020202020204" pitchFamily="34" charset="0"/>
              </a:rPr>
              <a:t>1</a:t>
            </a:r>
          </a:p>
        </p:txBody>
      </p:sp>
      <p:sp>
        <p:nvSpPr>
          <p:cNvPr id="17" name="TextBox 16">
            <a:extLst>
              <a:ext uri="{FF2B5EF4-FFF2-40B4-BE49-F238E27FC236}">
                <a16:creationId xmlns:a16="http://schemas.microsoft.com/office/drawing/2014/main" id="{96BCE245-9B04-1D13-3A53-5BBF2D1C8D4B}"/>
              </a:ext>
            </a:extLst>
          </p:cNvPr>
          <p:cNvSpPr txBox="1"/>
          <p:nvPr/>
        </p:nvSpPr>
        <p:spPr>
          <a:xfrm>
            <a:off x="3282016" y="6417967"/>
            <a:ext cx="6528734" cy="307777"/>
          </a:xfrm>
          <a:prstGeom prst="rect">
            <a:avLst/>
          </a:prstGeom>
          <a:solidFill>
            <a:srgbClr val="0F8168"/>
          </a:solidFill>
        </p:spPr>
        <p:txBody>
          <a:bodyPr wrap="square" lIns="91440" tIns="45720" rIns="91440" bIns="45720" rtlCol="0" anchor="t">
            <a:spAutoFit/>
          </a:bodyPr>
          <a:lstStyle/>
          <a:p>
            <a:pPr algn="ctr"/>
            <a:r>
              <a:rPr lang="en-GB" sz="1400" b="1">
                <a:solidFill>
                  <a:schemeClr val="bg1"/>
                </a:solidFill>
                <a:latin typeface="Arial"/>
                <a:cs typeface="Arial"/>
                <a:hlinkClick r:id="rId4">
                  <a:extLst>
                    <a:ext uri="{A12FA001-AC4F-418D-AE19-62706E023703}">
                      <ahyp:hlinkClr xmlns:ahyp="http://schemas.microsoft.com/office/drawing/2018/hyperlinkcolor" val="tx"/>
                    </a:ext>
                  </a:extLst>
                </a:hlinkClick>
              </a:rPr>
              <a:t>Download graphics, videos, and case studies for your social channels here</a:t>
            </a:r>
            <a:endParaRPr lang="en-GB" sz="1400" b="1">
              <a:solidFill>
                <a:schemeClr val="bg1"/>
              </a:solidFill>
              <a:latin typeface="Arial" panose="020B0604020202020204" pitchFamily="34" charset="0"/>
              <a:cs typeface="Arial" panose="020B0604020202020204" pitchFamily="34" charset="0"/>
            </a:endParaRPr>
          </a:p>
        </p:txBody>
      </p:sp>
      <p:pic>
        <p:nvPicPr>
          <p:cNvPr id="5" name="Picture 4" descr="A person and child with a sign">
            <a:extLst>
              <a:ext uri="{FF2B5EF4-FFF2-40B4-BE49-F238E27FC236}">
                <a16:creationId xmlns:a16="http://schemas.microsoft.com/office/drawing/2014/main" id="{B86D78B6-5011-9417-1B69-87C34B76E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462" y="2434715"/>
            <a:ext cx="1609200" cy="1609200"/>
          </a:xfrm>
          <a:prstGeom prst="rect">
            <a:avLst/>
          </a:prstGeom>
        </p:spPr>
      </p:pic>
      <p:pic>
        <p:nvPicPr>
          <p:cNvPr id="11" name="Picture 10" descr="A person holding a child">
            <a:extLst>
              <a:ext uri="{FF2B5EF4-FFF2-40B4-BE49-F238E27FC236}">
                <a16:creationId xmlns:a16="http://schemas.microsoft.com/office/drawing/2014/main" id="{900C4BA8-EF6C-B1A2-7048-06D27683E1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4277" y="2462000"/>
            <a:ext cx="1609200" cy="1609200"/>
          </a:xfrm>
          <a:prstGeom prst="rect">
            <a:avLst/>
          </a:prstGeom>
        </p:spPr>
      </p:pic>
      <p:pic>
        <p:nvPicPr>
          <p:cNvPr id="14" name="Picture 13" descr="A green and white advertisement">
            <a:extLst>
              <a:ext uri="{FF2B5EF4-FFF2-40B4-BE49-F238E27FC236}">
                <a16:creationId xmlns:a16="http://schemas.microsoft.com/office/drawing/2014/main" id="{728D54E4-AECF-FE22-EBA7-8A525AB7D8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6383" y="2434715"/>
            <a:ext cx="1609200" cy="1609200"/>
          </a:xfrm>
          <a:prstGeom prst="rect">
            <a:avLst/>
          </a:prstGeom>
        </p:spPr>
      </p:pic>
      <p:pic>
        <p:nvPicPr>
          <p:cNvPr id="16" name="Picture 15" descr="A poster of a childcare costs">
            <a:extLst>
              <a:ext uri="{FF2B5EF4-FFF2-40B4-BE49-F238E27FC236}">
                <a16:creationId xmlns:a16="http://schemas.microsoft.com/office/drawing/2014/main" id="{206C777F-5942-7599-2370-99D6AD6CA3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5910" y="2462000"/>
            <a:ext cx="1609200" cy="1609200"/>
          </a:xfrm>
          <a:prstGeom prst="rect">
            <a:avLst/>
          </a:prstGeom>
        </p:spPr>
      </p:pic>
    </p:spTree>
    <p:extLst>
      <p:ext uri="{BB962C8B-B14F-4D97-AF65-F5344CB8AC3E}">
        <p14:creationId xmlns:p14="http://schemas.microsoft.com/office/powerpoint/2010/main" val="2247247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48524-A2E7-26ED-D5DD-B0A5EF98FC9D}"/>
              </a:ext>
            </a:extLst>
          </p:cNvPr>
          <p:cNvSpPr>
            <a:spLocks noGrp="1"/>
          </p:cNvSpPr>
          <p:nvPr>
            <p:ph idx="1"/>
          </p:nvPr>
        </p:nvSpPr>
        <p:spPr>
          <a:xfrm>
            <a:off x="262706" y="949074"/>
            <a:ext cx="11597820" cy="745301"/>
          </a:xfrm>
        </p:spPr>
        <p:txBody>
          <a:bodyPr vert="horz" lIns="91440" tIns="45720" rIns="91440" bIns="45720" rtlCol="0" anchor="t">
            <a:noAutofit/>
          </a:bodyPr>
          <a:lstStyle/>
          <a:p>
            <a:pPr marL="0" indent="0">
              <a:buNone/>
            </a:pPr>
            <a:r>
              <a:rPr lang="en-GB" sz="1400">
                <a:effectLst/>
                <a:latin typeface="Arial" panose="020B0604020202020204" pitchFamily="34" charset="0"/>
                <a:cs typeface="Arial" panose="020B0604020202020204" pitchFamily="34" charset="0"/>
              </a:rPr>
              <a:t>Once childcare providers have registered with the relevant regulator, working parents on Universal Credit can claim back up to 85% of their childcare costs and receive as much as £</a:t>
            </a:r>
            <a:r>
              <a:rPr lang="en-GB" sz="1400">
                <a:latin typeface="Arial" panose="020B0604020202020204" pitchFamily="34" charset="0"/>
                <a:cs typeface="Arial" panose="020B0604020202020204" pitchFamily="34" charset="0"/>
              </a:rPr>
              <a:t>1,015</a:t>
            </a:r>
            <a:r>
              <a:rPr lang="en-GB" sz="1400">
                <a:effectLst/>
                <a:latin typeface="Arial" panose="020B0604020202020204" pitchFamily="34" charset="0"/>
                <a:cs typeface="Arial" panose="020B0604020202020204" pitchFamily="34" charset="0"/>
              </a:rPr>
              <a:t> per month for one child or £1,739 for two or more children. There is support available for parents who might need it to pay their costs upfront. Help us to inform parents and guardians on Universal Credit about this support with the following graphics and suggested accompanying messages that you can edit and use on your own channels. You can tag us using #ChildcareChoices.</a:t>
            </a:r>
            <a:endParaRPr lang="en-GB" sz="140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BF3272BB-5100-4D63-9A36-D11576F49CA5}"/>
              </a:ext>
            </a:extLst>
          </p:cNvPr>
          <p:cNvSpPr txBox="1">
            <a:spLocks noGrp="1"/>
          </p:cNvSpPr>
          <p:nvPr>
            <p:ph type="title" idx="4294967295"/>
          </p:nvPr>
        </p:nvSpPr>
        <p:spPr>
          <a:xfrm>
            <a:off x="0" y="0"/>
            <a:ext cx="10954512" cy="1325563"/>
          </a:xfrm>
          <a:prstGeom prst="rect">
            <a:avLst/>
          </a:prstGeom>
          <a:noFill/>
          <a:ln>
            <a:noFill/>
            <a:prstDash/>
          </a:ln>
          <a:effectLst/>
        </p:spPr>
        <p:txBody>
          <a:bodyPr rot="0" spcFirstLastPara="0" vertOverflow="overflow" horzOverflow="overflow" vert="horz" wrap="square" lIns="360000" tIns="108000" rIns="108000" bIns="10800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a:ln>
                  <a:noFill/>
                </a:ln>
                <a:solidFill>
                  <a:schemeClr val="tx1">
                    <a:lumMod val="85000"/>
                    <a:lumOff val="15000"/>
                  </a:schemeClr>
                </a:solidFill>
                <a:effectLst/>
                <a:uLnTx/>
                <a:uFillTx/>
                <a:latin typeface="Arial"/>
                <a:ea typeface="+mj-ea"/>
                <a:cs typeface="Arial"/>
              </a:rPr>
              <a:t>Sample social media posts: </a:t>
            </a:r>
            <a:r>
              <a:rPr kumimoji="0" lang="en-GB" sz="2900" b="1" i="0" u="none" strike="noStrike" kern="1200" cap="none" spc="0" normalizeH="0" baseline="0" noProof="0">
                <a:ln>
                  <a:noFill/>
                </a:ln>
                <a:solidFill>
                  <a:schemeClr val="tx1">
                    <a:lumMod val="85000"/>
                    <a:lumOff val="15000"/>
                  </a:schemeClr>
                </a:solidFill>
                <a:effectLst/>
                <a:uLnTx/>
                <a:uFillTx/>
                <a:latin typeface="Arial"/>
                <a:ea typeface="+mj-ea"/>
                <a:cs typeface="Arial"/>
              </a:rPr>
              <a:t>Universal Credit Childcare</a:t>
            </a:r>
          </a:p>
        </p:txBody>
      </p:sp>
      <p:sp>
        <p:nvSpPr>
          <p:cNvPr id="25" name="TextBox 24">
            <a:extLst>
              <a:ext uri="{FF2B5EF4-FFF2-40B4-BE49-F238E27FC236}">
                <a16:creationId xmlns:a16="http://schemas.microsoft.com/office/drawing/2014/main" id="{51CD88E8-3C58-8017-B16F-C671751EB5B3}"/>
              </a:ext>
            </a:extLst>
          </p:cNvPr>
          <p:cNvSpPr txBox="1"/>
          <p:nvPr/>
        </p:nvSpPr>
        <p:spPr>
          <a:xfrm>
            <a:off x="4681695" y="2352814"/>
            <a:ext cx="2894619" cy="3943025"/>
          </a:xfrm>
          <a:prstGeom prst="rect">
            <a:avLst/>
          </a:prstGeom>
          <a:solidFill>
            <a:schemeClr val="bg1">
              <a:lumMod val="95000"/>
            </a:schemeClr>
          </a:solidFill>
        </p:spPr>
        <p:txBody>
          <a:bodyPr wrap="square" lIns="91440" tIns="72000" rIns="91440" bIns="36000" rtlCol="0" anchor="ctr" anchorCtr="0">
            <a:noAutofit/>
          </a:bodyPr>
          <a:lstStyle/>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br>
              <a:rPr lang="en-GB" sz="1100">
                <a:effectLst/>
                <a:latin typeface="Arial" panose="020B0604020202020204" pitchFamily="34" charset="0"/>
                <a:cs typeface="Arial" panose="020B0604020202020204" pitchFamily="34" charset="0"/>
              </a:rPr>
            </a:br>
            <a:br>
              <a:rPr lang="en-GB" sz="1100">
                <a:effectLst/>
                <a:latin typeface="Arial" panose="020B0604020202020204" pitchFamily="34" charset="0"/>
                <a:cs typeface="Arial" panose="020B0604020202020204" pitchFamily="34" charset="0"/>
              </a:rPr>
            </a:br>
            <a:r>
              <a:rPr lang="en-GB" sz="1100">
                <a:effectLst/>
                <a:latin typeface="Arial" panose="020B0604020202020204" pitchFamily="34" charset="0"/>
                <a:cs typeface="Arial" panose="020B0604020202020204" pitchFamily="34" charset="0"/>
              </a:rPr>
              <a:t>Looking to fit work around your family? Universal Credit can help provide support with childcare costs.</a:t>
            </a:r>
            <a:endParaRPr lang="en-US" sz="1100">
              <a:latin typeface="Arial"/>
              <a:cs typeface="Arial"/>
            </a:endParaRPr>
          </a:p>
          <a:p>
            <a:endParaRPr lang="en-GB" sz="1100">
              <a:latin typeface="Arial"/>
              <a:ea typeface="+mn-lt"/>
              <a:cs typeface="+mn-lt"/>
            </a:endParaRPr>
          </a:p>
          <a:p>
            <a:r>
              <a:rPr lang="en-GB" sz="1100">
                <a:latin typeface="Arial"/>
                <a:ea typeface="+mn-lt"/>
                <a:cs typeface="+mn-lt"/>
              </a:rPr>
              <a:t>Find out more at </a:t>
            </a:r>
            <a:r>
              <a:rPr lang="en-GB" sz="1100">
                <a:latin typeface="Arial"/>
                <a:ea typeface="+mn-lt"/>
                <a:cs typeface="+mn-lt"/>
                <a:hlinkClick r:id="rId3"/>
              </a:rPr>
              <a:t>www.childcarechoices.gov.uk/</a:t>
            </a:r>
            <a:endParaRPr lang="en-GB" sz="1100">
              <a:latin typeface="Arial"/>
              <a:cs typeface="Arial"/>
            </a:endParaRPr>
          </a:p>
        </p:txBody>
      </p:sp>
      <p:sp>
        <p:nvSpPr>
          <p:cNvPr id="7" name="TextBox 6">
            <a:extLst>
              <a:ext uri="{FF2B5EF4-FFF2-40B4-BE49-F238E27FC236}">
                <a16:creationId xmlns:a16="http://schemas.microsoft.com/office/drawing/2014/main" id="{713B3A73-367B-CDE4-3895-AAE8341EBB3C}"/>
              </a:ext>
            </a:extLst>
          </p:cNvPr>
          <p:cNvSpPr txBox="1"/>
          <p:nvPr/>
        </p:nvSpPr>
        <p:spPr>
          <a:xfrm>
            <a:off x="4732399" y="2418042"/>
            <a:ext cx="2744625" cy="261610"/>
          </a:xfrm>
          <a:prstGeom prst="rect">
            <a:avLst/>
          </a:prstGeom>
          <a:noFill/>
        </p:spPr>
        <p:txBody>
          <a:bodyPr wrap="square" lIns="91440" tIns="45720" rIns="91440" bIns="45720" rtlCol="0" anchor="t">
            <a:spAutoFit/>
          </a:bodyPr>
          <a:lstStyle/>
          <a:p>
            <a:r>
              <a:rPr lang="en-GB" sz="1100" b="1">
                <a:solidFill>
                  <a:schemeClr val="tx1">
                    <a:lumMod val="85000"/>
                    <a:lumOff val="15000"/>
                  </a:schemeClr>
                </a:solidFill>
                <a:latin typeface="Arial"/>
                <a:cs typeface="Arial"/>
              </a:rPr>
              <a:t>Social media graphic:</a:t>
            </a:r>
          </a:p>
        </p:txBody>
      </p:sp>
      <p:sp>
        <p:nvSpPr>
          <p:cNvPr id="20" name="Flowchart: Connector 19">
            <a:extLst>
              <a:ext uri="{FF2B5EF4-FFF2-40B4-BE49-F238E27FC236}">
                <a16:creationId xmlns:a16="http://schemas.microsoft.com/office/drawing/2014/main" id="{2AADD919-83ED-A091-AFEF-3F5FFD0D4A27}"/>
              </a:ext>
            </a:extLst>
          </p:cNvPr>
          <p:cNvSpPr/>
          <p:nvPr/>
        </p:nvSpPr>
        <p:spPr>
          <a:xfrm>
            <a:off x="5924712" y="2089873"/>
            <a:ext cx="360000" cy="360000"/>
          </a:xfrm>
          <a:prstGeom prst="flowChartConnector">
            <a:avLst/>
          </a:prstGeom>
          <a:solidFill>
            <a:srgbClr val="0F816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b="1">
                <a:latin typeface="Arial"/>
                <a:cs typeface="Arial"/>
              </a:rPr>
              <a:t>2</a:t>
            </a:r>
          </a:p>
        </p:txBody>
      </p:sp>
      <p:sp>
        <p:nvSpPr>
          <p:cNvPr id="26" name="TextBox 25">
            <a:extLst>
              <a:ext uri="{FF2B5EF4-FFF2-40B4-BE49-F238E27FC236}">
                <a16:creationId xmlns:a16="http://schemas.microsoft.com/office/drawing/2014/main" id="{1E8D7F09-108B-B592-8B19-4B57D834967E}"/>
              </a:ext>
            </a:extLst>
          </p:cNvPr>
          <p:cNvSpPr txBox="1"/>
          <p:nvPr/>
        </p:nvSpPr>
        <p:spPr>
          <a:xfrm>
            <a:off x="8496300" y="2352814"/>
            <a:ext cx="2894619" cy="3943026"/>
          </a:xfrm>
          <a:prstGeom prst="rect">
            <a:avLst/>
          </a:prstGeom>
          <a:solidFill>
            <a:schemeClr val="bg1">
              <a:lumMod val="95000"/>
            </a:schemeClr>
          </a:solidFill>
        </p:spPr>
        <p:txBody>
          <a:bodyPr wrap="square" lIns="91440" tIns="72000" rIns="91440" bIns="36000" rtlCol="0" anchor="ctr" anchorCtr="0">
            <a:noAutofit/>
          </a:bodyPr>
          <a:lstStyle/>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effectLst/>
              <a:latin typeface="Arial" panose="020B0604020202020204" pitchFamily="34" charset="0"/>
              <a:cs typeface="Arial" panose="020B0604020202020204" pitchFamily="34" charset="0"/>
            </a:endParaRPr>
          </a:p>
          <a:p>
            <a:endParaRPr lang="en-GB" sz="1100">
              <a:latin typeface="Arial" panose="020B0604020202020204" pitchFamily="34" charset="0"/>
              <a:cs typeface="Arial" panose="020B0604020202020204" pitchFamily="34" charset="0"/>
            </a:endParaRPr>
          </a:p>
          <a:p>
            <a:endParaRPr lang="en-GB" sz="1100">
              <a:effectLst/>
              <a:latin typeface="Arial" panose="020B0604020202020204" pitchFamily="34" charset="0"/>
              <a:cs typeface="Arial" panose="020B0604020202020204" pitchFamily="34" charset="0"/>
            </a:endParaRPr>
          </a:p>
          <a:p>
            <a:r>
              <a:rPr lang="en-GB" sz="1100">
                <a:effectLst/>
                <a:latin typeface="Arial" panose="020B0604020202020204" pitchFamily="34" charset="0"/>
                <a:cs typeface="Arial" panose="020B0604020202020204" pitchFamily="34" charset="0"/>
              </a:rPr>
              <a:t>Parents, additional help with initial childcare costs is available with Universal Credit when you enter work or increase your hours.</a:t>
            </a:r>
            <a:endParaRPr lang="en-GB" sz="1100">
              <a:latin typeface="Arial"/>
              <a:ea typeface="+mn-lt"/>
              <a:cs typeface="+mn-lt"/>
            </a:endParaRPr>
          </a:p>
          <a:p>
            <a:endParaRPr lang="en-GB" sz="1100">
              <a:latin typeface="Arial"/>
              <a:ea typeface="+mn-lt"/>
              <a:cs typeface="+mn-lt"/>
            </a:endParaRPr>
          </a:p>
          <a:p>
            <a:r>
              <a:rPr lang="en-GB" sz="1100">
                <a:latin typeface="Arial"/>
                <a:ea typeface="+mn-lt"/>
                <a:cs typeface="+mn-lt"/>
              </a:rPr>
              <a:t>Find out more at </a:t>
            </a:r>
            <a:r>
              <a:rPr lang="en-GB" sz="1100">
                <a:latin typeface="Arial"/>
                <a:ea typeface="+mn-lt"/>
                <a:cs typeface="+mn-lt"/>
                <a:hlinkClick r:id="rId3"/>
              </a:rPr>
              <a:t>www.childcarechoices.gov.uk/</a:t>
            </a:r>
            <a:endParaRPr lang="en-GB" sz="1100">
              <a:latin typeface="Arial"/>
              <a:cs typeface="Arial"/>
            </a:endParaRPr>
          </a:p>
        </p:txBody>
      </p:sp>
      <p:sp>
        <p:nvSpPr>
          <p:cNvPr id="6" name="TextBox 5">
            <a:extLst>
              <a:ext uri="{FF2B5EF4-FFF2-40B4-BE49-F238E27FC236}">
                <a16:creationId xmlns:a16="http://schemas.microsoft.com/office/drawing/2014/main" id="{A9103158-674C-F9BB-0DA9-6C4DECE3B6FF}"/>
              </a:ext>
            </a:extLst>
          </p:cNvPr>
          <p:cNvSpPr txBox="1"/>
          <p:nvPr/>
        </p:nvSpPr>
        <p:spPr>
          <a:xfrm>
            <a:off x="8508099" y="2385301"/>
            <a:ext cx="2496798" cy="261610"/>
          </a:xfrm>
          <a:prstGeom prst="rect">
            <a:avLst/>
          </a:prstGeom>
          <a:noFill/>
        </p:spPr>
        <p:txBody>
          <a:bodyPr wrap="square" lIns="91440" tIns="45720" rIns="91440" bIns="45720" rtlCol="0" anchor="t">
            <a:spAutoFit/>
          </a:bodyPr>
          <a:lstStyle/>
          <a:p>
            <a:r>
              <a:rPr lang="en-GB" sz="1100" b="1">
                <a:solidFill>
                  <a:schemeClr val="tx1">
                    <a:lumMod val="85000"/>
                    <a:lumOff val="15000"/>
                  </a:schemeClr>
                </a:solidFill>
                <a:latin typeface="Arial"/>
                <a:cs typeface="Arial"/>
              </a:rPr>
              <a:t>Social media graphic:</a:t>
            </a:r>
            <a:endParaRPr lang="en-GB" sz="1100">
              <a:solidFill>
                <a:schemeClr val="tx1">
                  <a:lumMod val="85000"/>
                  <a:lumOff val="15000"/>
                </a:schemeClr>
              </a:solidFill>
              <a:latin typeface="Arial"/>
              <a:cs typeface="Arial"/>
            </a:endParaRPr>
          </a:p>
        </p:txBody>
      </p:sp>
      <p:sp>
        <p:nvSpPr>
          <p:cNvPr id="21" name="Flowchart: Connector 20">
            <a:extLst>
              <a:ext uri="{FF2B5EF4-FFF2-40B4-BE49-F238E27FC236}">
                <a16:creationId xmlns:a16="http://schemas.microsoft.com/office/drawing/2014/main" id="{07606DCA-4F9B-213C-E65A-043815B4BC22}"/>
              </a:ext>
            </a:extLst>
          </p:cNvPr>
          <p:cNvSpPr/>
          <p:nvPr/>
        </p:nvSpPr>
        <p:spPr>
          <a:xfrm>
            <a:off x="9700619" y="2072871"/>
            <a:ext cx="360000" cy="360000"/>
          </a:xfrm>
          <a:prstGeom prst="flowChartConnector">
            <a:avLst/>
          </a:prstGeom>
          <a:solidFill>
            <a:srgbClr val="0F816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b="1">
                <a:latin typeface="Arial"/>
                <a:cs typeface="Arial"/>
              </a:rPr>
              <a:t>3</a:t>
            </a:r>
          </a:p>
        </p:txBody>
      </p:sp>
      <p:sp>
        <p:nvSpPr>
          <p:cNvPr id="24" name="TextBox 23">
            <a:extLst>
              <a:ext uri="{FF2B5EF4-FFF2-40B4-BE49-F238E27FC236}">
                <a16:creationId xmlns:a16="http://schemas.microsoft.com/office/drawing/2014/main" id="{0954BB49-8474-87F1-5DDC-1B38B8F40B6A}"/>
              </a:ext>
            </a:extLst>
          </p:cNvPr>
          <p:cNvSpPr txBox="1"/>
          <p:nvPr/>
        </p:nvSpPr>
        <p:spPr>
          <a:xfrm>
            <a:off x="881496" y="2357910"/>
            <a:ext cx="2894619" cy="3969412"/>
          </a:xfrm>
          <a:prstGeom prst="rect">
            <a:avLst/>
          </a:prstGeom>
          <a:solidFill>
            <a:schemeClr val="bg1">
              <a:lumMod val="95000"/>
            </a:schemeClr>
          </a:solidFill>
        </p:spPr>
        <p:txBody>
          <a:bodyPr wrap="square" lIns="91440" tIns="72000" rIns="91440" bIns="36000" rtlCol="0" anchor="ctr" anchorCtr="0">
            <a:noAutofit/>
          </a:bodyPr>
          <a:lstStyle/>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effectLst/>
              <a:latin typeface="Arial" panose="020B0604020202020204" pitchFamily="34" charset="0"/>
              <a:cs typeface="Arial" panose="020B0604020202020204" pitchFamily="34" charset="0"/>
            </a:endParaRPr>
          </a:p>
          <a:p>
            <a:endParaRPr lang="en-GB" sz="1100">
              <a:latin typeface="Arial" panose="020B0604020202020204" pitchFamily="34" charset="0"/>
              <a:cs typeface="Arial" panose="020B0604020202020204" pitchFamily="34" charset="0"/>
            </a:endParaRPr>
          </a:p>
          <a:p>
            <a:endParaRPr lang="en-GB" sz="1100">
              <a:effectLst/>
              <a:latin typeface="Arial" panose="020B0604020202020204" pitchFamily="34" charset="0"/>
              <a:cs typeface="Arial" panose="020B0604020202020204" pitchFamily="34" charset="0"/>
            </a:endParaRPr>
          </a:p>
          <a:p>
            <a:endParaRPr lang="en-GB" sz="1100">
              <a:effectLst/>
              <a:latin typeface="Arial" panose="020B0604020202020204" pitchFamily="34" charset="0"/>
              <a:cs typeface="Arial" panose="020B0604020202020204" pitchFamily="34" charset="0"/>
            </a:endParaRPr>
          </a:p>
          <a:p>
            <a:endParaRPr lang="en-GB" sz="1100">
              <a:effectLst/>
              <a:latin typeface="Arial" panose="020B0604020202020204" pitchFamily="34" charset="0"/>
              <a:cs typeface="Arial" panose="020B0604020202020204" pitchFamily="34" charset="0"/>
            </a:endParaRPr>
          </a:p>
          <a:p>
            <a:r>
              <a:rPr lang="en-GB" sz="1100">
                <a:effectLst/>
                <a:latin typeface="Arial" panose="020B0604020202020204" pitchFamily="34" charset="0"/>
                <a:cs typeface="Arial" panose="020B0604020202020204" pitchFamily="34" charset="0"/>
              </a:rPr>
              <a:t>If you are a working parent and claiming Universal Credit, you could get help with up to 85% of your childcare costs. with Universal Credit, depending on your income. </a:t>
            </a:r>
            <a:endParaRPr lang="en-GB" sz="1100">
              <a:latin typeface="Arial" panose="020B0604020202020204" pitchFamily="34" charset="0"/>
              <a:ea typeface="+mn-lt"/>
              <a:cs typeface="Arial" panose="020B0604020202020204" pitchFamily="34" charset="0"/>
            </a:endParaRPr>
          </a:p>
          <a:p>
            <a:endParaRPr lang="en-GB" sz="1100">
              <a:latin typeface="Arial"/>
              <a:ea typeface="+mn-lt"/>
              <a:cs typeface="+mn-lt"/>
            </a:endParaRPr>
          </a:p>
          <a:p>
            <a:r>
              <a:rPr lang="en-GB" sz="1100">
                <a:latin typeface="Arial"/>
                <a:ea typeface="+mn-lt"/>
                <a:cs typeface="+mn-lt"/>
              </a:rPr>
              <a:t>Find out more at </a:t>
            </a:r>
            <a:r>
              <a:rPr lang="en-GB" sz="1100">
                <a:latin typeface="Arial"/>
                <a:ea typeface="+mn-lt"/>
                <a:cs typeface="+mn-lt"/>
                <a:hlinkClick r:id="rId3"/>
              </a:rPr>
              <a:t>www.childcarechoices.gov.uk/</a:t>
            </a:r>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cs typeface="Arial"/>
            </a:endParaRPr>
          </a:p>
        </p:txBody>
      </p:sp>
      <p:sp>
        <p:nvSpPr>
          <p:cNvPr id="8" name="TextBox 7">
            <a:extLst>
              <a:ext uri="{FF2B5EF4-FFF2-40B4-BE49-F238E27FC236}">
                <a16:creationId xmlns:a16="http://schemas.microsoft.com/office/drawing/2014/main" id="{4A9EF694-6EDB-58B6-B1FF-8428ED180712}"/>
              </a:ext>
            </a:extLst>
          </p:cNvPr>
          <p:cNvSpPr txBox="1"/>
          <p:nvPr/>
        </p:nvSpPr>
        <p:spPr>
          <a:xfrm>
            <a:off x="881496" y="2432871"/>
            <a:ext cx="2744625" cy="261610"/>
          </a:xfrm>
          <a:prstGeom prst="rect">
            <a:avLst/>
          </a:prstGeom>
          <a:noFill/>
        </p:spPr>
        <p:txBody>
          <a:bodyPr wrap="square" lIns="91440" tIns="45720" rIns="91440" bIns="45720" rtlCol="0" anchor="t">
            <a:spAutoFit/>
          </a:bodyPr>
          <a:lstStyle/>
          <a:p>
            <a:r>
              <a:rPr lang="en-GB" sz="1100" b="1">
                <a:solidFill>
                  <a:schemeClr val="tx1">
                    <a:lumMod val="85000"/>
                    <a:lumOff val="15000"/>
                  </a:schemeClr>
                </a:solidFill>
                <a:latin typeface="Arial"/>
                <a:cs typeface="Arial"/>
              </a:rPr>
              <a:t>Social media graphic:</a:t>
            </a:r>
            <a:endParaRPr lang="en-GB" sz="1100">
              <a:solidFill>
                <a:schemeClr val="tx1">
                  <a:lumMod val="85000"/>
                  <a:lumOff val="15000"/>
                </a:schemeClr>
              </a:solidFill>
              <a:latin typeface="Arial"/>
              <a:cs typeface="Arial"/>
            </a:endParaRPr>
          </a:p>
        </p:txBody>
      </p:sp>
      <p:sp>
        <p:nvSpPr>
          <p:cNvPr id="19" name="Flowchart: Connector 18">
            <a:extLst>
              <a:ext uri="{FF2B5EF4-FFF2-40B4-BE49-F238E27FC236}">
                <a16:creationId xmlns:a16="http://schemas.microsoft.com/office/drawing/2014/main" id="{FA527256-AE73-4ED5-D381-B4C92A8CC9A5}"/>
              </a:ext>
            </a:extLst>
          </p:cNvPr>
          <p:cNvSpPr/>
          <p:nvPr/>
        </p:nvSpPr>
        <p:spPr>
          <a:xfrm>
            <a:off x="2148805" y="2094637"/>
            <a:ext cx="360000" cy="360000"/>
          </a:xfrm>
          <a:prstGeom prst="flowChartConnector">
            <a:avLst/>
          </a:prstGeom>
          <a:solidFill>
            <a:srgbClr val="0F816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b="1">
                <a:latin typeface="Arial"/>
                <a:cs typeface="Arial"/>
              </a:rPr>
              <a:t>1</a:t>
            </a:r>
          </a:p>
        </p:txBody>
      </p:sp>
      <p:sp>
        <p:nvSpPr>
          <p:cNvPr id="5" name="TextBox 4">
            <a:extLst>
              <a:ext uri="{FF2B5EF4-FFF2-40B4-BE49-F238E27FC236}">
                <a16:creationId xmlns:a16="http://schemas.microsoft.com/office/drawing/2014/main" id="{57E108F3-5428-3B00-1230-F375B9DCC3E6}"/>
              </a:ext>
            </a:extLst>
          </p:cNvPr>
          <p:cNvSpPr txBox="1"/>
          <p:nvPr/>
        </p:nvSpPr>
        <p:spPr>
          <a:xfrm>
            <a:off x="3256635" y="6480191"/>
            <a:ext cx="6623984" cy="307777"/>
          </a:xfrm>
          <a:prstGeom prst="rect">
            <a:avLst/>
          </a:prstGeom>
          <a:solidFill>
            <a:srgbClr val="0F8168"/>
          </a:solidFill>
        </p:spPr>
        <p:txBody>
          <a:bodyPr wrap="square" lIns="91440" tIns="45720" rIns="91440" bIns="45720" rtlCol="0" anchor="t">
            <a:spAutoFit/>
          </a:bodyPr>
          <a:lstStyle/>
          <a:p>
            <a:pPr algn="ctr"/>
            <a:r>
              <a:rPr lang="en-GB" sz="1400" b="1">
                <a:solidFill>
                  <a:schemeClr val="bg1"/>
                </a:solidFill>
                <a:latin typeface="Arial"/>
                <a:cs typeface="Arial"/>
                <a:hlinkClick r:id="rId4">
                  <a:extLst>
                    <a:ext uri="{A12FA001-AC4F-418D-AE19-62706E023703}">
                      <ahyp:hlinkClr xmlns:ahyp="http://schemas.microsoft.com/office/drawing/2018/hyperlinkcolor" val="tx"/>
                    </a:ext>
                  </a:extLst>
                </a:hlinkClick>
              </a:rPr>
              <a:t>Download graphics, videos, and case studies for your social channels here</a:t>
            </a:r>
            <a:endParaRPr lang="en-GB" sz="1400" b="1">
              <a:solidFill>
                <a:schemeClr val="bg1"/>
              </a:solidFill>
              <a:latin typeface="Arial" panose="020B0604020202020204" pitchFamily="34" charset="0"/>
              <a:cs typeface="Arial" panose="020B0604020202020204" pitchFamily="34" charset="0"/>
            </a:endParaRPr>
          </a:p>
        </p:txBody>
      </p:sp>
      <p:pic>
        <p:nvPicPr>
          <p:cNvPr id="9" name="Picture 8" descr="A person in an orange vest">
            <a:extLst>
              <a:ext uri="{FF2B5EF4-FFF2-40B4-BE49-F238E27FC236}">
                <a16:creationId xmlns:a16="http://schemas.microsoft.com/office/drawing/2014/main" id="{3DE33458-EF7A-C402-376A-98FBB7789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4012" y="2717910"/>
            <a:ext cx="1609200" cy="1609200"/>
          </a:xfrm>
          <a:prstGeom prst="rect">
            <a:avLst/>
          </a:prstGeom>
        </p:spPr>
      </p:pic>
      <p:pic>
        <p:nvPicPr>
          <p:cNvPr id="11" name="Picture 10" descr="A green and yellow sign">
            <a:extLst>
              <a:ext uri="{FF2B5EF4-FFF2-40B4-BE49-F238E27FC236}">
                <a16:creationId xmlns:a16="http://schemas.microsoft.com/office/drawing/2014/main" id="{F4E19456-F443-A6CA-822E-D7DC85324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0112" y="2717910"/>
            <a:ext cx="1609200" cy="1609200"/>
          </a:xfrm>
          <a:prstGeom prst="rect">
            <a:avLst/>
          </a:prstGeom>
        </p:spPr>
      </p:pic>
      <p:pic>
        <p:nvPicPr>
          <p:cNvPr id="13" name="Picture 12" descr="A group of people at a table">
            <a:extLst>
              <a:ext uri="{FF2B5EF4-FFF2-40B4-BE49-F238E27FC236}">
                <a16:creationId xmlns:a16="http://schemas.microsoft.com/office/drawing/2014/main" id="{B4C7B9EE-E1FF-27BC-79E0-976BB8638E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6019" y="2712554"/>
            <a:ext cx="1609200" cy="1609200"/>
          </a:xfrm>
          <a:prstGeom prst="rect">
            <a:avLst/>
          </a:prstGeom>
        </p:spPr>
      </p:pic>
    </p:spTree>
    <p:extLst>
      <p:ext uri="{BB962C8B-B14F-4D97-AF65-F5344CB8AC3E}">
        <p14:creationId xmlns:p14="http://schemas.microsoft.com/office/powerpoint/2010/main" val="3147856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48524-A2E7-26ED-D5DD-B0A5EF98FC9D}"/>
              </a:ext>
            </a:extLst>
          </p:cNvPr>
          <p:cNvSpPr>
            <a:spLocks noGrp="1"/>
          </p:cNvSpPr>
          <p:nvPr>
            <p:ph idx="1"/>
          </p:nvPr>
        </p:nvSpPr>
        <p:spPr>
          <a:xfrm>
            <a:off x="285896" y="894493"/>
            <a:ext cx="11138719" cy="1426431"/>
          </a:xfrm>
        </p:spPr>
        <p:txBody>
          <a:bodyPr vert="horz" lIns="91440" tIns="45720" rIns="91440" bIns="45720" rtlCol="0" anchor="t">
            <a:noAutofit/>
          </a:bodyPr>
          <a:lstStyle/>
          <a:p>
            <a:pPr marL="0" indent="0">
              <a:buNone/>
            </a:pPr>
            <a:r>
              <a:rPr lang="en-GB" sz="1400" dirty="0">
                <a:latin typeface="Arial" panose="020B0604020202020204" pitchFamily="34" charset="0"/>
                <a:cs typeface="Arial" panose="020B0604020202020204" pitchFamily="34" charset="0"/>
              </a:rPr>
              <a:t>If you want to create your own images to support the campaign and spread the word about the childcare support, you can add the below key messages to your images and use them across your social and digital channels. </a:t>
            </a:r>
          </a:p>
          <a:p>
            <a:pPr marL="0" indent="0">
              <a:buNone/>
            </a:pPr>
            <a:r>
              <a:rPr lang="en-GB" sz="1400" dirty="0">
                <a:latin typeface="Arial" panose="020B0604020202020204" pitchFamily="34" charset="0"/>
                <a:cs typeface="Arial" panose="020B0604020202020204" pitchFamily="34" charset="0"/>
              </a:rPr>
              <a:t>In some cases, you might find it useful to combine one message in the first box with one from the second box.</a:t>
            </a:r>
          </a:p>
          <a:p>
            <a:pPr marL="0" indent="0">
              <a:buNone/>
            </a:pPr>
            <a:r>
              <a:rPr lang="en-GB" sz="1400" dirty="0">
                <a:latin typeface="Arial" panose="020B0604020202020204" pitchFamily="34" charset="0"/>
                <a:cs typeface="Arial" panose="020B0604020202020204" pitchFamily="34" charset="0"/>
              </a:rPr>
              <a:t>You can use all the below messages with our campaign call to action: </a:t>
            </a:r>
            <a:r>
              <a:rPr lang="en-GB" sz="1400" b="1" dirty="0">
                <a:latin typeface="Arial" panose="020B0604020202020204" pitchFamily="34" charset="0"/>
                <a:cs typeface="Arial" panose="020B0604020202020204" pitchFamily="34" charset="0"/>
              </a:rPr>
              <a:t>Visit childcarechoices.gov.uk to find out more.</a:t>
            </a:r>
          </a:p>
          <a:p>
            <a:pPr marL="0" indent="0">
              <a:buNone/>
            </a:pPr>
            <a:r>
              <a:rPr lang="en-GB" sz="1400" dirty="0">
                <a:effectLst/>
                <a:latin typeface="Arial" panose="020B0604020202020204" pitchFamily="34" charset="0"/>
                <a:cs typeface="Arial" panose="020B0604020202020204" pitchFamily="34" charset="0"/>
              </a:rPr>
              <a:t>You can tag us in your post copy using #ChildcareChoices.</a:t>
            </a:r>
            <a:endParaRPr lang="en-GB" sz="14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BF3272BB-5100-4D63-9A36-D11576F49CA5}"/>
              </a:ext>
            </a:extLst>
          </p:cNvPr>
          <p:cNvSpPr txBox="1">
            <a:spLocks noGrp="1"/>
          </p:cNvSpPr>
          <p:nvPr>
            <p:ph type="title" idx="4294967295"/>
          </p:nvPr>
        </p:nvSpPr>
        <p:spPr>
          <a:xfrm>
            <a:off x="0" y="0"/>
            <a:ext cx="10954512" cy="1325563"/>
          </a:xfrm>
          <a:prstGeom prst="rect">
            <a:avLst/>
          </a:prstGeom>
          <a:noFill/>
          <a:ln>
            <a:noFill/>
            <a:prstDash/>
          </a:ln>
          <a:effectLst/>
        </p:spPr>
        <p:txBody>
          <a:bodyPr rot="0" spcFirstLastPara="0" vertOverflow="overflow" horzOverflow="overflow" vert="horz" wrap="square" lIns="360000" tIns="108000" rIns="108000" bIns="10800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a:ln>
                  <a:noFill/>
                </a:ln>
                <a:solidFill>
                  <a:schemeClr val="tx1">
                    <a:lumMod val="85000"/>
                    <a:lumOff val="15000"/>
                  </a:schemeClr>
                </a:solidFill>
                <a:effectLst/>
                <a:uLnTx/>
                <a:uFillTx/>
                <a:latin typeface="Arial"/>
                <a:ea typeface="+mj-ea"/>
                <a:cs typeface="Arial"/>
              </a:rPr>
              <a:t>Short </a:t>
            </a:r>
            <a:r>
              <a:rPr lang="en-GB" sz="2900" b="1">
                <a:solidFill>
                  <a:schemeClr val="tx1">
                    <a:lumMod val="85000"/>
                    <a:lumOff val="15000"/>
                  </a:schemeClr>
                </a:solidFill>
                <a:latin typeface="Arial"/>
                <a:cs typeface="Arial"/>
              </a:rPr>
              <a:t>m</a:t>
            </a:r>
            <a:r>
              <a:rPr kumimoji="0" lang="en-GB" sz="2900" b="1" i="0" u="none" strike="noStrike" kern="1200" cap="none" spc="0" normalizeH="0" baseline="0" noProof="0" err="1">
                <a:ln>
                  <a:noFill/>
                </a:ln>
                <a:solidFill>
                  <a:schemeClr val="tx1">
                    <a:lumMod val="85000"/>
                    <a:lumOff val="15000"/>
                  </a:schemeClr>
                </a:solidFill>
                <a:effectLst/>
                <a:uLnTx/>
                <a:uFillTx/>
                <a:latin typeface="Arial"/>
                <a:ea typeface="+mj-ea"/>
                <a:cs typeface="Arial"/>
              </a:rPr>
              <a:t>essages</a:t>
            </a:r>
            <a:r>
              <a:rPr kumimoji="0" lang="en-GB" sz="2900" b="1" i="0" u="none" strike="noStrike" kern="1200" cap="none" spc="0" normalizeH="0" baseline="0" noProof="0">
                <a:ln>
                  <a:noFill/>
                </a:ln>
                <a:solidFill>
                  <a:schemeClr val="tx1">
                    <a:lumMod val="85000"/>
                    <a:lumOff val="15000"/>
                  </a:schemeClr>
                </a:solidFill>
                <a:effectLst/>
                <a:uLnTx/>
                <a:uFillTx/>
                <a:latin typeface="Arial"/>
                <a:ea typeface="+mj-ea"/>
                <a:cs typeface="Arial"/>
              </a:rPr>
              <a:t> to use on images</a:t>
            </a:r>
          </a:p>
        </p:txBody>
      </p:sp>
      <p:sp>
        <p:nvSpPr>
          <p:cNvPr id="16" name="Free-form: Shape 15">
            <a:extLst>
              <a:ext uri="{FF2B5EF4-FFF2-40B4-BE49-F238E27FC236}">
                <a16:creationId xmlns:a16="http://schemas.microsoft.com/office/drawing/2014/main" id="{A5EB9EC7-DAC9-A727-C389-252D4B3EFAFF}"/>
              </a:ext>
            </a:extLst>
          </p:cNvPr>
          <p:cNvSpPr/>
          <p:nvPr/>
        </p:nvSpPr>
        <p:spPr>
          <a:xfrm>
            <a:off x="285895" y="2538289"/>
            <a:ext cx="6925807" cy="330017"/>
          </a:xfrm>
          <a:custGeom>
            <a:avLst/>
            <a:gdLst>
              <a:gd name="connsiteX0" fmla="*/ 0 w 2601037"/>
              <a:gd name="connsiteY0" fmla="*/ 0 h 536626"/>
              <a:gd name="connsiteX1" fmla="*/ 2601037 w 2601037"/>
              <a:gd name="connsiteY1" fmla="*/ 0 h 536626"/>
              <a:gd name="connsiteX2" fmla="*/ 2601037 w 2601037"/>
              <a:gd name="connsiteY2" fmla="*/ 536626 h 536626"/>
              <a:gd name="connsiteX3" fmla="*/ 0 w 2601037"/>
              <a:gd name="connsiteY3" fmla="*/ 536626 h 536626"/>
              <a:gd name="connsiteX4" fmla="*/ 0 w 2601037"/>
              <a:gd name="connsiteY4" fmla="*/ 0 h 5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037" h="536626">
                <a:moveTo>
                  <a:pt x="0" y="0"/>
                </a:moveTo>
                <a:lnTo>
                  <a:pt x="2601037" y="0"/>
                </a:lnTo>
                <a:lnTo>
                  <a:pt x="2601037" y="536626"/>
                </a:lnTo>
                <a:lnTo>
                  <a:pt x="0" y="536626"/>
                </a:lnTo>
                <a:lnTo>
                  <a:pt x="0" y="0"/>
                </a:lnTo>
                <a:close/>
              </a:path>
            </a:pathLst>
          </a:custGeom>
          <a:solidFill>
            <a:srgbClr val="0F8168"/>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1600" b="1" kern="1200"/>
              <a:t>The September offer</a:t>
            </a:r>
          </a:p>
        </p:txBody>
      </p:sp>
      <p:sp>
        <p:nvSpPr>
          <p:cNvPr id="18" name="Free-form: Shape 17">
            <a:extLst>
              <a:ext uri="{FF2B5EF4-FFF2-40B4-BE49-F238E27FC236}">
                <a16:creationId xmlns:a16="http://schemas.microsoft.com/office/drawing/2014/main" id="{64396BEE-5890-E9EA-0328-D1EA8825C47D}"/>
              </a:ext>
            </a:extLst>
          </p:cNvPr>
          <p:cNvSpPr/>
          <p:nvPr/>
        </p:nvSpPr>
        <p:spPr>
          <a:xfrm>
            <a:off x="7791313" y="2539570"/>
            <a:ext cx="3633301" cy="547330"/>
          </a:xfrm>
          <a:custGeom>
            <a:avLst/>
            <a:gdLst>
              <a:gd name="connsiteX0" fmla="*/ 0 w 2601037"/>
              <a:gd name="connsiteY0" fmla="*/ 0 h 536626"/>
              <a:gd name="connsiteX1" fmla="*/ 2601037 w 2601037"/>
              <a:gd name="connsiteY1" fmla="*/ 0 h 536626"/>
              <a:gd name="connsiteX2" fmla="*/ 2601037 w 2601037"/>
              <a:gd name="connsiteY2" fmla="*/ 536626 h 536626"/>
              <a:gd name="connsiteX3" fmla="*/ 0 w 2601037"/>
              <a:gd name="connsiteY3" fmla="*/ 536626 h 536626"/>
              <a:gd name="connsiteX4" fmla="*/ 0 w 2601037"/>
              <a:gd name="connsiteY4" fmla="*/ 0 h 5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037" h="536626">
                <a:moveTo>
                  <a:pt x="0" y="0"/>
                </a:moveTo>
                <a:lnTo>
                  <a:pt x="2601037" y="0"/>
                </a:lnTo>
                <a:lnTo>
                  <a:pt x="2601037" y="536626"/>
                </a:lnTo>
                <a:lnTo>
                  <a:pt x="0" y="536626"/>
                </a:lnTo>
                <a:lnTo>
                  <a:pt x="0" y="0"/>
                </a:lnTo>
                <a:close/>
              </a:path>
            </a:pathLst>
          </a:custGeom>
          <a:solidFill>
            <a:srgbClr val="0F8168"/>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1600" b="1" kern="1200"/>
              <a:t>Eligibility &amp; </a:t>
            </a:r>
            <a:r>
              <a:rPr lang="en-GB" sz="1600" b="1"/>
              <a:t>a</a:t>
            </a:r>
            <a:r>
              <a:rPr lang="en-GB" sz="1600" b="1" kern="1200"/>
              <a:t>ppl</a:t>
            </a:r>
            <a:r>
              <a:rPr lang="en-GB" sz="1600" b="1"/>
              <a:t>ication process </a:t>
            </a:r>
          </a:p>
          <a:p>
            <a:pPr marL="0" lvl="0" indent="0" algn="ctr" defTabSz="1066800">
              <a:lnSpc>
                <a:spcPct val="90000"/>
              </a:lnSpc>
              <a:spcBef>
                <a:spcPct val="0"/>
              </a:spcBef>
              <a:spcAft>
                <a:spcPct val="35000"/>
              </a:spcAft>
              <a:buNone/>
            </a:pPr>
            <a:r>
              <a:rPr lang="en-GB" sz="1600" b="1"/>
              <a:t>(good for carousel post or infographic)</a:t>
            </a:r>
            <a:endParaRPr lang="en-GB" sz="1600" b="1" kern="1200"/>
          </a:p>
        </p:txBody>
      </p:sp>
      <p:sp>
        <p:nvSpPr>
          <p:cNvPr id="27" name="TextBox 26">
            <a:extLst>
              <a:ext uri="{FF2B5EF4-FFF2-40B4-BE49-F238E27FC236}">
                <a16:creationId xmlns:a16="http://schemas.microsoft.com/office/drawing/2014/main" id="{E05233BE-FF8E-445C-9AE3-6AECC29C8D4D}"/>
              </a:ext>
            </a:extLst>
          </p:cNvPr>
          <p:cNvSpPr txBox="1"/>
          <p:nvPr/>
        </p:nvSpPr>
        <p:spPr>
          <a:xfrm>
            <a:off x="285896" y="2868306"/>
            <a:ext cx="6925807" cy="3816429"/>
          </a:xfrm>
          <a:prstGeom prst="rect">
            <a:avLst/>
          </a:prstGeom>
          <a:noFill/>
          <a:ln w="12700">
            <a:solidFill>
              <a:srgbClr val="0F8168"/>
            </a:solidFill>
          </a:ln>
        </p:spPr>
        <p:txBody>
          <a:bodyPr wrap="square" lIns="91440" tIns="45720" rIns="91440" bIns="45720" anchor="t">
            <a:spAutoFit/>
          </a:bodyPr>
          <a:lstStyle/>
          <a:p>
            <a:pPr marL="171450" indent="-171450">
              <a:buFont typeface="Arial" panose="020B0604020202020204" pitchFamily="34" charset="0"/>
              <a:buChar char="•"/>
            </a:pPr>
            <a:r>
              <a:rPr lang="en-GB" sz="1100">
                <a:latin typeface="Arial"/>
                <a:cs typeface="Arial"/>
              </a:rPr>
              <a:t>Apply now for 15 or 30 hours childcare for September.</a:t>
            </a: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a:latin typeface="Arial" panose="020B0604020202020204" pitchFamily="34" charset="0"/>
                <a:cs typeface="Arial" panose="020B0604020202020204" pitchFamily="34" charset="0"/>
              </a:rPr>
              <a:t>Remember to apply for your childcare code for September by 31 August.</a:t>
            </a: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a:latin typeface="Arial"/>
                <a:cs typeface="Arial"/>
              </a:rPr>
              <a:t>You’ve got until 31 August to get your 15 hours code for children aged 9 months old and over.</a:t>
            </a: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a:latin typeface="Arial"/>
                <a:cs typeface="Arial"/>
              </a:rPr>
              <a:t>You’ve got until 31</a:t>
            </a:r>
            <a:r>
              <a:rPr lang="en-GB" sz="1100" baseline="30000">
                <a:latin typeface="Arial"/>
                <a:cs typeface="Arial"/>
              </a:rPr>
              <a:t> </a:t>
            </a:r>
            <a:r>
              <a:rPr lang="en-GB" sz="1100">
                <a:latin typeface="Arial"/>
                <a:cs typeface="Arial"/>
              </a:rPr>
              <a:t>August to get your 30 hours code for your 3 or 4 year old.</a:t>
            </a: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a:latin typeface="Arial" panose="020B0604020202020204" pitchFamily="34" charset="0"/>
                <a:cs typeface="Arial" panose="020B0604020202020204" pitchFamily="34" charset="0"/>
              </a:rPr>
              <a:t>Do you have a child between 9 months old and three years old? You might be eligible for 15 hours childcare.</a:t>
            </a: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a:latin typeface="Arial"/>
                <a:cs typeface="Arial"/>
              </a:rPr>
              <a:t>Do you have a 3 or 4 year old? You might be eligible for 30 hours childcare</a:t>
            </a:r>
          </a:p>
          <a:p>
            <a:pPr marL="171450" indent="-171450">
              <a:buFont typeface="Arial" panose="020B0604020202020204" pitchFamily="34" charset="0"/>
              <a:buChar char="•"/>
            </a:pPr>
            <a:endParaRPr lang="en-GB" sz="1100" b="1">
              <a:solidFill>
                <a:srgbClr val="000000"/>
              </a:solidFill>
              <a:effectLst/>
              <a:highlight>
                <a:srgbClr val="FFFFFF"/>
              </a:highlight>
              <a:latin typeface="Arial"/>
              <a:ea typeface="Calibri" panose="020F0502020204030204" pitchFamily="34" charset="0"/>
              <a:cs typeface="Arial"/>
            </a:endParaRPr>
          </a:p>
          <a:p>
            <a:pPr marL="171450" indent="-171450">
              <a:buFont typeface="Arial" panose="020B0604020202020204" pitchFamily="34" charset="0"/>
              <a:buChar char="•"/>
            </a:pPr>
            <a:r>
              <a:rPr lang="en-GB" sz="1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Get your 15 hours childcare code to start in September</a:t>
            </a:r>
            <a:endParaRPr lang="en-GB" sz="1100">
              <a:highlight>
                <a:srgbClr val="FFFFFF"/>
              </a:highligh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endParaRPr lang="en-GB" sz="1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15 hours childcare for children aged 9 months and over</a:t>
            </a:r>
          </a:p>
          <a:p>
            <a:pPr marL="171450" indent="-171450">
              <a:buFont typeface="Arial" panose="020B0604020202020204" pitchFamily="34" charset="0"/>
              <a:buChar char="•"/>
            </a:pPr>
            <a:endParaRPr lang="en-GB" sz="1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Apply now for 15 hours childcare for 9 month olds</a:t>
            </a:r>
            <a:endParaRPr lang="en-GB" sz="1100">
              <a:highlight>
                <a:srgbClr val="FFFFFF"/>
              </a:highligh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endParaRPr lang="en-GB" sz="1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From September, 15 hours childcare for children aged 9 months and over</a:t>
            </a:r>
            <a:endParaRPr lang="en-GB" sz="1100">
              <a:highlight>
                <a:srgbClr val="FFFFFF"/>
              </a:highligh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endParaRPr lang="en-GB" sz="1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Find out if you are eligible for 15 hours childcare from September</a:t>
            </a:r>
            <a:r>
              <a:rPr lang="en-GB" sz="1100">
                <a:latin typeface="Arial" panose="020B0604020202020204" pitchFamily="34" charset="0"/>
                <a:cs typeface="Arial" panose="020B0604020202020204" pitchFamily="34" charset="0"/>
              </a:rPr>
              <a:t>.</a:t>
            </a:r>
          </a:p>
        </p:txBody>
      </p:sp>
      <p:sp>
        <p:nvSpPr>
          <p:cNvPr id="33" name="TextBox 32">
            <a:extLst>
              <a:ext uri="{FF2B5EF4-FFF2-40B4-BE49-F238E27FC236}">
                <a16:creationId xmlns:a16="http://schemas.microsoft.com/office/drawing/2014/main" id="{05F9D047-1032-3107-6A75-3CA39DD4D12C}"/>
              </a:ext>
            </a:extLst>
          </p:cNvPr>
          <p:cNvSpPr txBox="1"/>
          <p:nvPr/>
        </p:nvSpPr>
        <p:spPr>
          <a:xfrm>
            <a:off x="7791313" y="3088181"/>
            <a:ext cx="3633301" cy="1954381"/>
          </a:xfrm>
          <a:prstGeom prst="rect">
            <a:avLst/>
          </a:prstGeom>
          <a:noFill/>
          <a:ln w="12700">
            <a:solidFill>
              <a:srgbClr val="0F8168"/>
            </a:solidFill>
          </a:ln>
        </p:spPr>
        <p:txBody>
          <a:bodyPr wrap="square">
            <a:spAutoFit/>
          </a:bodyPr>
          <a:lstStyle/>
          <a:p>
            <a:pPr marL="228600" indent="-228600">
              <a:buAutoNum type="arabicPeriod"/>
            </a:pPr>
            <a:r>
              <a:rPr lang="en-GB" sz="1100" i="0" u="none" strike="noStrike">
                <a:solidFill>
                  <a:srgbClr val="000000"/>
                </a:solidFill>
                <a:effectLst/>
                <a:latin typeface="Arial" panose="020B0604020202020204" pitchFamily="34" charset="0"/>
              </a:rPr>
              <a:t>Check your eligibility on childcarechoices.gov.uk.</a:t>
            </a:r>
          </a:p>
          <a:p>
            <a:pPr lvl="1"/>
            <a:endParaRPr lang="en-GB" sz="1100" i="0" u="none" strike="noStrike">
              <a:solidFill>
                <a:srgbClr val="000000"/>
              </a:solidFill>
              <a:effectLst/>
              <a:latin typeface="Arial" panose="020B0604020202020204" pitchFamily="34" charset="0"/>
            </a:endParaRPr>
          </a:p>
          <a:p>
            <a:pPr marL="228600" indent="-228600">
              <a:buAutoNum type="arabicPeriod"/>
            </a:pPr>
            <a:r>
              <a:rPr lang="en-GB" sz="1100" i="0" u="none" strike="noStrike">
                <a:solidFill>
                  <a:srgbClr val="000000"/>
                </a:solidFill>
                <a:effectLst/>
                <a:latin typeface="Arial" panose="020B0604020202020204" pitchFamily="34" charset="0"/>
              </a:rPr>
              <a:t>Speak to your preferred provider about their arrangements.</a:t>
            </a:r>
          </a:p>
          <a:p>
            <a:pPr marL="228600" indent="-228600">
              <a:buAutoNum type="arabicPeriod"/>
            </a:pPr>
            <a:endParaRPr lang="en-GB" sz="1100">
              <a:solidFill>
                <a:srgbClr val="000000"/>
              </a:solidFill>
              <a:latin typeface="Arial" panose="020B0604020202020204" pitchFamily="34" charset="0"/>
            </a:endParaRPr>
          </a:p>
          <a:p>
            <a:pPr marL="228600" indent="-228600">
              <a:buAutoNum type="arabicPeriod"/>
            </a:pPr>
            <a:r>
              <a:rPr lang="en-GB" sz="1100" i="0" u="none" strike="noStrike">
                <a:solidFill>
                  <a:srgbClr val="000000"/>
                </a:solidFill>
                <a:effectLst/>
                <a:latin typeface="Arial" panose="020B0604020202020204" pitchFamily="34" charset="0"/>
              </a:rPr>
              <a:t>Apply for your code online on gov.uk by 31 August.</a:t>
            </a:r>
          </a:p>
          <a:p>
            <a:pPr marL="228600" indent="-228600">
              <a:buAutoNum type="arabicPeriod"/>
            </a:pPr>
            <a:endParaRPr lang="en-GB" sz="1100">
              <a:solidFill>
                <a:srgbClr val="000000"/>
              </a:solidFill>
              <a:latin typeface="Arial" panose="020B0604020202020204" pitchFamily="34" charset="0"/>
              <a:cs typeface="Arial" panose="020B0604020202020204" pitchFamily="34" charset="0"/>
            </a:endParaRPr>
          </a:p>
          <a:p>
            <a:pPr marL="228600" indent="-228600">
              <a:buAutoNum type="arabicPeriod"/>
            </a:pPr>
            <a:r>
              <a:rPr lang="en-GB" sz="1100">
                <a:solidFill>
                  <a:srgbClr val="000000"/>
                </a:solidFill>
                <a:latin typeface="Arial" panose="020B0604020202020204" pitchFamily="34" charset="0"/>
                <a:cs typeface="Arial" panose="020B0604020202020204" pitchFamily="34" charset="0"/>
              </a:rPr>
              <a:t>Give your code to your childcare provider.</a:t>
            </a:r>
          </a:p>
          <a:p>
            <a:pPr marL="228600" indent="-228600">
              <a:buAutoNum type="arabicPeriod"/>
            </a:pPr>
            <a:endParaRPr lang="en-GB" sz="1100">
              <a:solidFill>
                <a:srgbClr val="000000"/>
              </a:solidFill>
              <a:latin typeface="Arial" panose="020B0604020202020204" pitchFamily="34" charset="0"/>
              <a:cs typeface="Arial" panose="020B0604020202020204" pitchFamily="34" charset="0"/>
            </a:endParaRPr>
          </a:p>
          <a:p>
            <a:pPr marL="228600" indent="-228600">
              <a:buAutoNum type="arabicPeriod"/>
            </a:pPr>
            <a:r>
              <a:rPr lang="en-GB" sz="1100">
                <a:solidFill>
                  <a:srgbClr val="000000"/>
                </a:solidFill>
                <a:latin typeface="Arial" panose="020B0604020202020204" pitchFamily="34" charset="0"/>
                <a:cs typeface="Arial" panose="020B0604020202020204" pitchFamily="34" charset="0"/>
              </a:rPr>
              <a:t>Reconfirm your details every 3 months on your gov.uk account to keep receiving the support.</a:t>
            </a:r>
            <a:endParaRPr lang="en-GB"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647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B200E6-DE54-1585-064E-48841BC9F872}"/>
              </a:ext>
              <a:ext uri="{C183D7F6-B498-43B3-948B-1728B52AA6E4}">
                <adec:decorative xmlns:adec="http://schemas.microsoft.com/office/drawing/2017/decorative" val="1"/>
              </a:ext>
            </a:extLst>
          </p:cNvPr>
          <p:cNvSpPr/>
          <p:nvPr/>
        </p:nvSpPr>
        <p:spPr>
          <a:xfrm>
            <a:off x="0" y="5193792"/>
            <a:ext cx="12183187" cy="1664207"/>
          </a:xfrm>
          <a:prstGeom prst="rect">
            <a:avLst/>
          </a:prstGeom>
          <a:solidFill>
            <a:srgbClr val="0F8168"/>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4B69EBC-6EDF-3C8A-E7C7-3C3616496B9E}"/>
              </a:ext>
            </a:extLst>
          </p:cNvPr>
          <p:cNvSpPr>
            <a:spLocks noGrp="1"/>
          </p:cNvSpPr>
          <p:nvPr>
            <p:ph type="ctrTitle"/>
          </p:nvPr>
        </p:nvSpPr>
        <p:spPr>
          <a:xfrm>
            <a:off x="999474" y="1095110"/>
            <a:ext cx="10184238" cy="1777837"/>
          </a:xfrm>
        </p:spPr>
        <p:txBody>
          <a:bodyPr lIns="36000" rIns="36000">
            <a:noAutofit/>
          </a:bodyPr>
          <a:lstStyle/>
          <a:p>
            <a:pPr>
              <a:lnSpc>
                <a:spcPts val="4600"/>
              </a:lnSpc>
              <a:spcBef>
                <a:spcPts val="1800"/>
              </a:spcBef>
              <a:spcAft>
                <a:spcPts val="1800"/>
              </a:spcAft>
            </a:pPr>
            <a:r>
              <a:rPr lang="en-GB" sz="4000" b="1">
                <a:solidFill>
                  <a:schemeClr val="tx1">
                    <a:lumMod val="75000"/>
                    <a:lumOff val="25000"/>
                  </a:schemeClr>
                </a:solidFill>
                <a:latin typeface="Arial" panose="020B0604020202020204" pitchFamily="34" charset="0"/>
                <a:cs typeface="Arial" panose="020B0604020202020204" pitchFamily="34" charset="0"/>
              </a:rPr>
              <a:t>Childcare support offers</a:t>
            </a:r>
          </a:p>
        </p:txBody>
      </p:sp>
      <p:pic>
        <p:nvPicPr>
          <p:cNvPr id="7" name="Picture 6" descr="Logo">
            <a:extLst>
              <a:ext uri="{FF2B5EF4-FFF2-40B4-BE49-F238E27FC236}">
                <a16:creationId xmlns:a16="http://schemas.microsoft.com/office/drawing/2014/main" id="{2232A69C-5FAC-5AC1-88AF-F622E6137376}"/>
              </a:ext>
            </a:extLst>
          </p:cNvPr>
          <p:cNvPicPr>
            <a:picLocks noChangeAspect="1"/>
          </p:cNvPicPr>
          <p:nvPr/>
        </p:nvPicPr>
        <p:blipFill rotWithShape="1">
          <a:blip r:embed="rId3">
            <a:extLst>
              <a:ext uri="{28A0092B-C50C-407E-A947-70E740481C1C}">
                <a14:useLocalDpi xmlns:a14="http://schemas.microsoft.com/office/drawing/2010/main" val="0"/>
              </a:ext>
            </a:extLst>
          </a:blip>
          <a:srcRect b="61354"/>
          <a:stretch/>
        </p:blipFill>
        <p:spPr>
          <a:xfrm>
            <a:off x="4063801" y="4428113"/>
            <a:ext cx="4009533" cy="689423"/>
          </a:xfrm>
          <a:prstGeom prst="rect">
            <a:avLst/>
          </a:prstGeom>
        </p:spPr>
      </p:pic>
      <p:pic>
        <p:nvPicPr>
          <p:cNvPr id="6" name="Picture 5" descr="Logo">
            <a:extLst>
              <a:ext uri="{FF2B5EF4-FFF2-40B4-BE49-F238E27FC236}">
                <a16:creationId xmlns:a16="http://schemas.microsoft.com/office/drawing/2014/main" id="{B9C258EA-D933-E60E-C5B9-D6FADB30B261}"/>
              </a:ext>
            </a:extLst>
          </p:cNvPr>
          <p:cNvPicPr>
            <a:picLocks noChangeAspect="1"/>
          </p:cNvPicPr>
          <p:nvPr/>
        </p:nvPicPr>
        <p:blipFill rotWithShape="1">
          <a:blip r:embed="rId3">
            <a:extLst>
              <a:ext uri="{28A0092B-C50C-407E-A947-70E740481C1C}">
                <a14:useLocalDpi xmlns:a14="http://schemas.microsoft.com/office/drawing/2010/main" val="0"/>
              </a:ext>
            </a:extLst>
          </a:blip>
          <a:srcRect t="41286"/>
          <a:stretch/>
        </p:blipFill>
        <p:spPr>
          <a:xfrm>
            <a:off x="4063801" y="5459487"/>
            <a:ext cx="4009533" cy="1047417"/>
          </a:xfrm>
          <a:prstGeom prst="rect">
            <a:avLst/>
          </a:prstGeom>
        </p:spPr>
      </p:pic>
    </p:spTree>
    <p:extLst>
      <p:ext uri="{BB962C8B-B14F-4D97-AF65-F5344CB8AC3E}">
        <p14:creationId xmlns:p14="http://schemas.microsoft.com/office/powerpoint/2010/main" val="3339508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3D219E8-B499-D30D-E13D-D90575673633}"/>
              </a:ext>
              <a:ext uri="{C183D7F6-B498-43B3-948B-1728B52AA6E4}">
                <adec:decorative xmlns:adec="http://schemas.microsoft.com/office/drawing/2017/decorative" val="1"/>
              </a:ext>
            </a:extLst>
          </p:cNvPr>
          <p:cNvGrpSpPr/>
          <p:nvPr/>
        </p:nvGrpSpPr>
        <p:grpSpPr>
          <a:xfrm>
            <a:off x="6233182" y="1086952"/>
            <a:ext cx="3888645" cy="5137268"/>
            <a:chOff x="6147540" y="917478"/>
            <a:chExt cx="3447269" cy="6239196"/>
          </a:xfrm>
        </p:grpSpPr>
        <p:sp>
          <p:nvSpPr>
            <p:cNvPr id="9" name="Rectangle 8">
              <a:extLst>
                <a:ext uri="{FF2B5EF4-FFF2-40B4-BE49-F238E27FC236}">
                  <a16:creationId xmlns:a16="http://schemas.microsoft.com/office/drawing/2014/main" id="{8A39323C-4996-E3EE-41C6-48EC5CF01444}"/>
                </a:ext>
              </a:extLst>
            </p:cNvPr>
            <p:cNvSpPr/>
            <p:nvPr/>
          </p:nvSpPr>
          <p:spPr>
            <a:xfrm>
              <a:off x="6147540" y="917478"/>
              <a:ext cx="3394630" cy="124755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Arial" panose="020B0604020202020204" pitchFamily="34" charset="0"/>
                  <a:cs typeface="Arial" panose="020B0604020202020204" pitchFamily="34" charset="0"/>
                </a:rPr>
                <a:t>From September 2024:</a:t>
              </a:r>
            </a:p>
            <a:p>
              <a:pPr algn="ctr"/>
              <a:r>
                <a:rPr lang="en-GB" sz="1600" b="1">
                  <a:latin typeface="Arial" panose="020B0604020202020204" pitchFamily="34" charset="0"/>
                  <a:cs typeface="Arial" panose="020B0604020202020204" pitchFamily="34" charset="0"/>
                </a:rPr>
                <a:t>15 hours childcare -        </a:t>
              </a:r>
            </a:p>
            <a:p>
              <a:pPr algn="ctr"/>
              <a:r>
                <a:rPr lang="en-GB" sz="1600" b="1">
                  <a:latin typeface="Arial" panose="020B0604020202020204" pitchFamily="34" charset="0"/>
                  <a:cs typeface="Arial" panose="020B0604020202020204" pitchFamily="34" charset="0"/>
                </a:rPr>
                <a:t>Ages 9 - 23 months</a:t>
              </a:r>
            </a:p>
            <a:p>
              <a:pPr algn="ctr"/>
              <a:r>
                <a:rPr lang="en-GB" sz="1600" b="1">
                  <a:solidFill>
                    <a:schemeClr val="accent2"/>
                  </a:solidFill>
                  <a:latin typeface="Arial" panose="020B0604020202020204" pitchFamily="34" charset="0"/>
                  <a:cs typeface="Arial" panose="020B0604020202020204" pitchFamily="34" charset="0"/>
                </a:rPr>
                <a:t>(apply before 31 August)</a:t>
              </a:r>
            </a:p>
          </p:txBody>
        </p:sp>
        <p:sp>
          <p:nvSpPr>
            <p:cNvPr id="13" name="TextBox 12">
              <a:extLst>
                <a:ext uri="{FF2B5EF4-FFF2-40B4-BE49-F238E27FC236}">
                  <a16:creationId xmlns:a16="http://schemas.microsoft.com/office/drawing/2014/main" id="{527047B0-31F1-7A39-CE25-548C973D8F22}"/>
                </a:ext>
              </a:extLst>
            </p:cNvPr>
            <p:cNvSpPr txBox="1"/>
            <p:nvPr/>
          </p:nvSpPr>
          <p:spPr>
            <a:xfrm>
              <a:off x="6200180" y="2341676"/>
              <a:ext cx="3394629" cy="4814998"/>
            </a:xfrm>
            <a:prstGeom prst="rect">
              <a:avLst/>
            </a:prstGeom>
            <a:solidFill>
              <a:srgbClr val="E0E0E0">
                <a:alpha val="78824"/>
              </a:srgbClr>
            </a:solidFill>
          </p:spPr>
          <p:txBody>
            <a:bodyPr wrap="square" lIns="72000" tIns="72000" rIns="72000" bIns="72000" anchor="t">
              <a:noAutofit/>
            </a:bodyPr>
            <a:lstStyle/>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 </a:t>
              </a:r>
              <a:r>
                <a:rPr lang="en-GB" sz="1400" b="0" i="0">
                  <a:solidFill>
                    <a:srgbClr val="000000"/>
                  </a:solidFill>
                  <a:effectLst/>
                  <a:latin typeface="Arial" panose="020B0604020202020204" pitchFamily="34" charset="0"/>
                  <a:cs typeface="Arial" panose="020B0604020202020204" pitchFamily="34" charset="0"/>
                </a:rPr>
                <a:t>For</a:t>
              </a:r>
              <a:r>
                <a:rPr lang="en-GB" sz="1400">
                  <a:solidFill>
                    <a:srgbClr val="000000"/>
                  </a:solidFill>
                  <a:latin typeface="Arial" panose="020B0604020202020204" pitchFamily="34" charset="0"/>
                  <a:cs typeface="Arial" panose="020B0604020202020204" pitchFamily="34" charset="0"/>
                </a:rPr>
                <a:t> </a:t>
              </a:r>
              <a:r>
                <a:rPr lang="en-GB" sz="1400" b="1">
                  <a:solidFill>
                    <a:srgbClr val="000000"/>
                  </a:solidFill>
                  <a:latin typeface="Arial" panose="020B0604020202020204" pitchFamily="34" charset="0"/>
                  <a:cs typeface="Arial" panose="020B0604020202020204" pitchFamily="34" charset="0"/>
                </a:rPr>
                <a:t>eligible </a:t>
              </a:r>
              <a:r>
                <a:rPr lang="en-GB" sz="1400" b="1" i="0">
                  <a:solidFill>
                    <a:srgbClr val="000000"/>
                  </a:solidFill>
                  <a:effectLst/>
                  <a:latin typeface="Arial" panose="020B0604020202020204" pitchFamily="34" charset="0"/>
                  <a:cs typeface="Arial" panose="020B0604020202020204" pitchFamily="34" charset="0"/>
                </a:rPr>
                <a:t>working families in England.</a:t>
              </a:r>
            </a:p>
            <a:p>
              <a:pPr algn="l" rtl="0" fontAlgn="base"/>
              <a:endParaRPr lang="en-GB" sz="1400" b="1">
                <a:solidFill>
                  <a:srgbClr val="000000"/>
                </a:solidFill>
                <a:latin typeface="Arial" panose="020B0604020202020204" pitchFamily="34" charset="0"/>
                <a:cs typeface="Arial" panose="020B0604020202020204" pitchFamily="34" charset="0"/>
              </a:endParaRPr>
            </a:p>
            <a:p>
              <a:pPr fontAlgn="base">
                <a:buFont typeface="Arial" panose="020B0604020202020204" pitchFamily="34" charset="0"/>
                <a:buChar char="•"/>
              </a:pPr>
              <a:r>
                <a:rPr lang="en-GB" sz="1400" b="0" i="0">
                  <a:solidFill>
                    <a:schemeClr val="tx1">
                      <a:lumMod val="85000"/>
                      <a:lumOff val="15000"/>
                    </a:schemeClr>
                  </a:solidFill>
                  <a:effectLst/>
                  <a:latin typeface="Arial" panose="020B0604020202020204" pitchFamily="34" charset="0"/>
                  <a:cs typeface="Arial" panose="020B0604020202020204" pitchFamily="34" charset="0"/>
                </a:rPr>
                <a:t> Each parent earning</a:t>
              </a:r>
              <a:r>
                <a:rPr lang="en-GB" sz="1400" b="1" i="0">
                  <a:solidFill>
                    <a:schemeClr val="tx1">
                      <a:lumMod val="85000"/>
                      <a:lumOff val="15000"/>
                    </a:schemeClr>
                  </a:solidFill>
                  <a:effectLst/>
                  <a:latin typeface="Arial" panose="020B0604020202020204" pitchFamily="34" charset="0"/>
                  <a:cs typeface="Arial" panose="020B0604020202020204" pitchFamily="34" charset="0"/>
                </a:rPr>
                <a:t> </a:t>
              </a:r>
              <a:r>
                <a:rPr lang="en-GB" sz="1400" b="1">
                  <a:latin typeface="Arial" panose="020B0604020202020204" pitchFamily="34" charset="0"/>
                  <a:cs typeface="Arial" panose="020B0604020202020204" pitchFamily="34" charset="0"/>
                </a:rPr>
                <a:t>at least the equivalent of 16 hours/week at national minimum wage </a:t>
              </a:r>
              <a:r>
                <a:rPr lang="en-GB" sz="1400">
                  <a:latin typeface="Arial" panose="020B0604020202020204" pitchFamily="34" charset="0"/>
                  <a:cs typeface="Arial" panose="020B0604020202020204" pitchFamily="34" charset="0"/>
                </a:rPr>
                <a:t>but </a:t>
              </a:r>
              <a:r>
                <a:rPr lang="en-GB" sz="1400" b="1">
                  <a:latin typeface="Arial" panose="020B0604020202020204" pitchFamily="34" charset="0"/>
                  <a:cs typeface="Arial" panose="020B0604020202020204" pitchFamily="34" charset="0"/>
                </a:rPr>
                <a:t>under £100,000 </a:t>
              </a:r>
              <a:r>
                <a:rPr lang="en-GB" sz="1400">
                  <a:latin typeface="Arial" panose="020B0604020202020204" pitchFamily="34" charset="0"/>
                  <a:cs typeface="Arial" panose="020B0604020202020204" pitchFamily="34" charset="0"/>
                </a:rPr>
                <a:t>adjusted net income/year.</a:t>
              </a:r>
            </a:p>
            <a:p>
              <a:pPr fontAlgn="base"/>
              <a:r>
                <a:rPr lang="en-GB" sz="1400" b="0" i="0">
                  <a:solidFill>
                    <a:srgbClr val="000000"/>
                  </a:solidFill>
                  <a:effectLst/>
                  <a:latin typeface="Arial" panose="020B0604020202020204" pitchFamily="34" charset="0"/>
                  <a:cs typeface="Arial" panose="020B0604020202020204" pitchFamily="34" charset="0"/>
                </a:rPr>
                <a:t> </a:t>
              </a:r>
            </a:p>
            <a:p>
              <a:pPr algn="l" rtl="0" fontAlgn="base">
                <a:buFont typeface="Arial" panose="020B0604020202020204" pitchFamily="34" charset="0"/>
                <a:buChar char="•"/>
              </a:pPr>
              <a:r>
                <a:rPr lang="en-GB" sz="1400" b="0" i="0">
                  <a:solidFill>
                    <a:srgbClr val="000000"/>
                  </a:solidFill>
                  <a:effectLst/>
                  <a:latin typeface="Arial" panose="020B0604020202020204" pitchFamily="34" charset="0"/>
                  <a:cs typeface="Arial" panose="020B0604020202020204" pitchFamily="34" charset="0"/>
                </a:rPr>
                <a:t> With </a:t>
              </a:r>
              <a:r>
                <a:rPr lang="en-GB" sz="1400" b="1">
                  <a:solidFill>
                    <a:srgbClr val="000000"/>
                  </a:solidFill>
                  <a:latin typeface="Arial" panose="020B0604020202020204" pitchFamily="34" charset="0"/>
                  <a:cs typeface="Arial" panose="020B0604020202020204" pitchFamily="34" charset="0"/>
                </a:rPr>
                <a:t>a child</a:t>
              </a:r>
              <a:r>
                <a:rPr lang="en-GB" sz="1400" b="1" i="0">
                  <a:solidFill>
                    <a:srgbClr val="000000"/>
                  </a:solidFill>
                  <a:effectLst/>
                  <a:latin typeface="Arial" panose="020B0604020202020204" pitchFamily="34" charset="0"/>
                  <a:cs typeface="Arial" panose="020B0604020202020204" pitchFamily="34" charset="0"/>
                </a:rPr>
                <a:t> between 9 and 23 months old.</a:t>
              </a:r>
            </a:p>
            <a:p>
              <a:pPr algn="l" rtl="0" fontAlgn="base"/>
              <a:endParaRPr lang="en-GB" sz="1400" b="0" i="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400" b="0" i="0">
                  <a:solidFill>
                    <a:srgbClr val="000000"/>
                  </a:solidFill>
                  <a:effectLst/>
                  <a:latin typeface="Arial" panose="020B0604020202020204" pitchFamily="34" charset="0"/>
                  <a:cs typeface="Arial" panose="020B0604020202020204" pitchFamily="34" charset="0"/>
                </a:rPr>
                <a:t> </a:t>
              </a:r>
              <a:r>
                <a:rPr lang="en-GB" sz="1400" b="1" i="0">
                  <a:solidFill>
                    <a:srgbClr val="000000"/>
                  </a:solidFill>
                  <a:effectLst/>
                  <a:latin typeface="Arial" panose="020B0604020202020204" pitchFamily="34" charset="0"/>
                  <a:cs typeface="Arial" panose="020B0604020202020204" pitchFamily="34" charset="0"/>
                </a:rPr>
                <a:t>15 hours of childcare </a:t>
              </a:r>
              <a:r>
                <a:rPr lang="en-GB" sz="1400" b="0" i="0">
                  <a:solidFill>
                    <a:srgbClr val="000000"/>
                  </a:solidFill>
                  <a:effectLst/>
                  <a:latin typeface="Arial" panose="020B0604020202020204" pitchFamily="34" charset="0"/>
                  <a:cs typeface="Arial" panose="020B0604020202020204" pitchFamily="34" charset="0"/>
                </a:rPr>
                <a:t>or early education for </a:t>
              </a:r>
              <a:r>
                <a:rPr lang="en-GB" sz="1400" b="1" i="0">
                  <a:solidFill>
                    <a:srgbClr val="000000"/>
                  </a:solidFill>
                  <a:effectLst/>
                  <a:latin typeface="Arial" panose="020B0604020202020204" pitchFamily="34" charset="0"/>
                  <a:cs typeface="Arial" panose="020B0604020202020204" pitchFamily="34" charset="0"/>
                </a:rPr>
                <a:t>38 weeks. </a:t>
              </a:r>
            </a:p>
            <a:p>
              <a:pPr algn="l" rtl="0" fontAlgn="base"/>
              <a:endParaRPr lang="en-GB" sz="1400" b="0" i="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400" b="0" i="0">
                  <a:solidFill>
                    <a:srgbClr val="000000"/>
                  </a:solidFill>
                  <a:effectLst/>
                  <a:latin typeface="Arial" panose="020B0604020202020204" pitchFamily="34" charset="0"/>
                  <a:cs typeface="Arial" panose="020B0604020202020204" pitchFamily="34" charset="0"/>
                </a:rPr>
                <a:t> A total of </a:t>
              </a:r>
              <a:r>
                <a:rPr lang="en-GB" sz="1400" b="1" i="0">
                  <a:solidFill>
                    <a:srgbClr val="000000"/>
                  </a:solidFill>
                  <a:effectLst/>
                  <a:latin typeface="Arial" panose="020B0604020202020204" pitchFamily="34" charset="0"/>
                  <a:cs typeface="Arial" panose="020B0604020202020204" pitchFamily="34" charset="0"/>
                </a:rPr>
                <a:t>570 hours per year</a:t>
              </a:r>
              <a:r>
                <a:rPr lang="en-GB" sz="1400" b="0" i="0">
                  <a:solidFill>
                    <a:srgbClr val="000000"/>
                  </a:solidFill>
                  <a:effectLst/>
                  <a:latin typeface="Arial" panose="020B0604020202020204" pitchFamily="34" charset="0"/>
                  <a:cs typeface="Arial" panose="020B0604020202020204" pitchFamily="34" charset="0"/>
                </a:rPr>
                <a:t>, that you can use flexibly with one or more childcare providers.</a:t>
              </a:r>
            </a:p>
            <a:p>
              <a:pPr algn="l"/>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p:txBody>
        </p:sp>
      </p:grpSp>
      <p:sp>
        <p:nvSpPr>
          <p:cNvPr id="12" name="Title 1">
            <a:extLst>
              <a:ext uri="{FF2B5EF4-FFF2-40B4-BE49-F238E27FC236}">
                <a16:creationId xmlns:a16="http://schemas.microsoft.com/office/drawing/2014/main" id="{BC360047-E15E-E720-C07D-74474984E209}"/>
              </a:ext>
            </a:extLst>
          </p:cNvPr>
          <p:cNvSpPr txBox="1">
            <a:spLocks noGrp="1"/>
          </p:cNvSpPr>
          <p:nvPr>
            <p:ph type="title" idx="4294967295"/>
          </p:nvPr>
        </p:nvSpPr>
        <p:spPr>
          <a:xfrm>
            <a:off x="0" y="-238611"/>
            <a:ext cx="10954512" cy="1325563"/>
          </a:xfrm>
          <a:prstGeom prst="rect">
            <a:avLst/>
          </a:prstGeom>
          <a:noFill/>
          <a:ln>
            <a:noFill/>
            <a:prstDash/>
          </a:ln>
          <a:effectLst/>
        </p:spPr>
        <p:txBody>
          <a:bodyPr rot="0" spcFirstLastPara="0" vertOverflow="overflow" horzOverflow="overflow" vert="horz" wrap="square" lIns="360000" tIns="108000" rIns="108000" bIns="10800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a:ln>
                  <a:noFill/>
                </a:ln>
                <a:solidFill>
                  <a:schemeClr val="tx1">
                    <a:lumMod val="85000"/>
                    <a:lumOff val="15000"/>
                  </a:schemeClr>
                </a:solidFill>
                <a:effectLst/>
                <a:uLnTx/>
                <a:uFillTx/>
                <a:latin typeface="Arial"/>
                <a:ea typeface="+mj-ea"/>
                <a:cs typeface="Arial"/>
              </a:rPr>
              <a:t>Childcare support expansion offer (to date)</a:t>
            </a:r>
            <a:endParaRPr kumimoji="0" lang="en-GB" sz="2900" b="1" i="0" u="none" strike="noStrike" kern="1200" cap="none" spc="0" normalizeH="0" baseline="0" noProof="0">
              <a:ln>
                <a:noFill/>
              </a:ln>
              <a:solidFill>
                <a:schemeClr val="tx1">
                  <a:lumMod val="85000"/>
                  <a:lumOff val="15000"/>
                </a:schemeClr>
              </a:solidFill>
              <a:effectLst/>
              <a:uLnTx/>
              <a:uFillTx/>
              <a:latin typeface="Arial" panose="020B0604020202020204" pitchFamily="34" charset="0"/>
              <a:ea typeface="+mj-ea"/>
              <a:cs typeface="Arial" panose="020B0604020202020204" pitchFamily="34" charset="0"/>
            </a:endParaRPr>
          </a:p>
        </p:txBody>
      </p:sp>
      <p:grpSp>
        <p:nvGrpSpPr>
          <p:cNvPr id="17" name="Group 16">
            <a:extLst>
              <a:ext uri="{FF2B5EF4-FFF2-40B4-BE49-F238E27FC236}">
                <a16:creationId xmlns:a16="http://schemas.microsoft.com/office/drawing/2014/main" id="{82BC3A75-D858-484A-9D7B-92C54A14A945}"/>
              </a:ext>
              <a:ext uri="{C183D7F6-B498-43B3-948B-1728B52AA6E4}">
                <adec:decorative xmlns:adec="http://schemas.microsoft.com/office/drawing/2017/decorative" val="1"/>
              </a:ext>
            </a:extLst>
          </p:cNvPr>
          <p:cNvGrpSpPr/>
          <p:nvPr/>
        </p:nvGrpSpPr>
        <p:grpSpPr>
          <a:xfrm>
            <a:off x="1843812" y="1121086"/>
            <a:ext cx="3843866" cy="5123762"/>
            <a:chOff x="781549" y="1437979"/>
            <a:chExt cx="3240000" cy="5123762"/>
          </a:xfrm>
        </p:grpSpPr>
        <p:sp>
          <p:nvSpPr>
            <p:cNvPr id="5" name="Rectangle 4">
              <a:extLst>
                <a:ext uri="{FF2B5EF4-FFF2-40B4-BE49-F238E27FC236}">
                  <a16:creationId xmlns:a16="http://schemas.microsoft.com/office/drawing/2014/main" id="{06005939-A3EE-6C7D-2A61-ADF2F5F87B12}"/>
                </a:ext>
              </a:extLst>
            </p:cNvPr>
            <p:cNvSpPr/>
            <p:nvPr/>
          </p:nvSpPr>
          <p:spPr>
            <a:xfrm>
              <a:off x="781549" y="1437979"/>
              <a:ext cx="3240000" cy="100021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Arial" panose="020B0604020202020204" pitchFamily="34" charset="0"/>
                  <a:cs typeface="Arial" panose="020B0604020202020204" pitchFamily="34" charset="0"/>
                </a:rPr>
                <a:t>From April 2024: </a:t>
              </a:r>
            </a:p>
            <a:p>
              <a:pPr algn="ctr"/>
              <a:r>
                <a:rPr lang="en-GB" sz="1600" b="1">
                  <a:latin typeface="Arial" panose="020B0604020202020204" pitchFamily="34" charset="0"/>
                  <a:cs typeface="Arial" panose="020B0604020202020204" pitchFamily="34" charset="0"/>
                </a:rPr>
                <a:t>15 hours childcare – Age 2 </a:t>
              </a:r>
            </a:p>
            <a:p>
              <a:pPr algn="ctr"/>
              <a:r>
                <a:rPr lang="en-GB" sz="1600" b="1">
                  <a:solidFill>
                    <a:srgbClr val="0F8168"/>
                  </a:solidFill>
                  <a:latin typeface="Arial" panose="020B0604020202020204" pitchFamily="34" charset="0"/>
                  <a:cs typeface="Arial" panose="020B0604020202020204" pitchFamily="34" charset="0"/>
                </a:rPr>
                <a:t>(</a:t>
              </a:r>
              <a:r>
                <a:rPr lang="en-GB" sz="1600" b="1" i="0">
                  <a:solidFill>
                    <a:srgbClr val="0F8168"/>
                  </a:solidFill>
                  <a:effectLst/>
                  <a:latin typeface="Arial" panose="020B0604020202020204" pitchFamily="34" charset="0"/>
                  <a:cs typeface="Arial" panose="020B0604020202020204" pitchFamily="34" charset="0"/>
                  <a:sym typeface="Wingdings" panose="05000000000000000000" pitchFamily="2" charset="2"/>
                </a:rPr>
                <a:t> </a:t>
              </a:r>
              <a:r>
                <a:rPr lang="en-GB" sz="1600" b="1">
                  <a:solidFill>
                    <a:srgbClr val="0F8168"/>
                  </a:solidFill>
                  <a:latin typeface="Arial" panose="020B0604020202020204" pitchFamily="34" charset="0"/>
                  <a:cs typeface="Arial" panose="020B0604020202020204" pitchFamily="34" charset="0"/>
                </a:rPr>
                <a:t>already rolled out and continuing)</a:t>
              </a:r>
            </a:p>
          </p:txBody>
        </p:sp>
        <p:sp>
          <p:nvSpPr>
            <p:cNvPr id="11" name="TextBox 10">
              <a:extLst>
                <a:ext uri="{FF2B5EF4-FFF2-40B4-BE49-F238E27FC236}">
                  <a16:creationId xmlns:a16="http://schemas.microsoft.com/office/drawing/2014/main" id="{0976823E-1183-6C94-1625-06679748EB60}"/>
                </a:ext>
              </a:extLst>
            </p:cNvPr>
            <p:cNvSpPr txBox="1"/>
            <p:nvPr/>
          </p:nvSpPr>
          <p:spPr>
            <a:xfrm>
              <a:off x="781549" y="2607788"/>
              <a:ext cx="3240000" cy="3953953"/>
            </a:xfrm>
            <a:prstGeom prst="rect">
              <a:avLst/>
            </a:prstGeom>
            <a:solidFill>
              <a:srgbClr val="E0E0E0">
                <a:alpha val="78824"/>
              </a:srgbClr>
            </a:solidFill>
          </p:spPr>
          <p:txBody>
            <a:bodyPr wrap="square" lIns="72000" tIns="72000" rIns="72000" bIns="72000" anchor="t">
              <a:noAutofit/>
            </a:bodyPr>
            <a:lstStyle/>
            <a:p>
              <a:pPr algn="l" rtl="0" fontAlgn="base">
                <a:buFont typeface="Arial" panose="020B0604020202020204" pitchFamily="34" charset="0"/>
                <a:buChar char="•"/>
              </a:pPr>
              <a:r>
                <a:rPr lang="en-GB" sz="1800" b="0" i="0">
                  <a:solidFill>
                    <a:srgbClr val="000000"/>
                  </a:solidFill>
                  <a:effectLst/>
                  <a:latin typeface="Calibri" panose="020F0502020204030204" pitchFamily="34" charset="0"/>
                </a:rPr>
                <a:t> </a:t>
              </a:r>
              <a:r>
                <a:rPr lang="en-GB" sz="1400" b="0" i="0">
                  <a:solidFill>
                    <a:srgbClr val="000000"/>
                  </a:solidFill>
                  <a:effectLst/>
                  <a:latin typeface="Arial" panose="020B0604020202020204" pitchFamily="34" charset="0"/>
                  <a:cs typeface="Arial" panose="020B0604020202020204" pitchFamily="34" charset="0"/>
                </a:rPr>
                <a:t>For </a:t>
              </a:r>
              <a:r>
                <a:rPr lang="en-GB" sz="1400" b="1">
                  <a:solidFill>
                    <a:srgbClr val="000000"/>
                  </a:solidFill>
                  <a:latin typeface="Arial" panose="020B0604020202020204" pitchFamily="34" charset="0"/>
                  <a:cs typeface="Arial" panose="020B0604020202020204" pitchFamily="34" charset="0"/>
                </a:rPr>
                <a:t>eligible </a:t>
              </a:r>
              <a:r>
                <a:rPr lang="en-GB" sz="1400" b="1" i="0">
                  <a:solidFill>
                    <a:srgbClr val="000000"/>
                  </a:solidFill>
                  <a:effectLst/>
                  <a:latin typeface="Arial" panose="020B0604020202020204" pitchFamily="34" charset="0"/>
                  <a:cs typeface="Arial" panose="020B0604020202020204" pitchFamily="34" charset="0"/>
                </a:rPr>
                <a:t>working families in England.</a:t>
              </a:r>
            </a:p>
            <a:p>
              <a:pPr algn="l" rtl="0" fontAlgn="base"/>
              <a:endParaRPr lang="en-GB" sz="1400" b="1">
                <a:solidFill>
                  <a:srgbClr val="000000"/>
                </a:solidFill>
                <a:latin typeface="Arial" panose="020B0604020202020204" pitchFamily="34" charset="0"/>
                <a:cs typeface="Arial" panose="020B0604020202020204" pitchFamily="34" charset="0"/>
              </a:endParaRPr>
            </a:p>
            <a:p>
              <a:pPr fontAlgn="base">
                <a:buFont typeface="Arial" panose="020B0604020202020204" pitchFamily="34" charset="0"/>
                <a:buChar char="•"/>
              </a:pPr>
              <a:r>
                <a:rPr lang="en-GB" sz="1400" b="0" i="0">
                  <a:solidFill>
                    <a:schemeClr val="tx1">
                      <a:lumMod val="85000"/>
                      <a:lumOff val="15000"/>
                    </a:schemeClr>
                  </a:solidFill>
                  <a:effectLst/>
                  <a:latin typeface="Arial" panose="020B0604020202020204" pitchFamily="34" charset="0"/>
                  <a:cs typeface="Arial" panose="020B0604020202020204" pitchFamily="34" charset="0"/>
                </a:rPr>
                <a:t> Each parent earning</a:t>
              </a:r>
              <a:r>
                <a:rPr lang="en-GB" sz="1400" b="1" i="0">
                  <a:solidFill>
                    <a:schemeClr val="tx1">
                      <a:lumMod val="85000"/>
                      <a:lumOff val="15000"/>
                    </a:schemeClr>
                  </a:solidFill>
                  <a:effectLst/>
                  <a:latin typeface="Arial" panose="020B0604020202020204" pitchFamily="34" charset="0"/>
                  <a:cs typeface="Arial" panose="020B0604020202020204" pitchFamily="34" charset="0"/>
                </a:rPr>
                <a:t> </a:t>
              </a:r>
              <a:r>
                <a:rPr lang="en-GB" sz="1400" b="1">
                  <a:latin typeface="Arial" panose="020B0604020202020204" pitchFamily="34" charset="0"/>
                  <a:cs typeface="Arial" panose="020B0604020202020204" pitchFamily="34" charset="0"/>
                </a:rPr>
                <a:t>at least the equivalent of 16 hours/week at national minimum wage </a:t>
              </a:r>
              <a:r>
                <a:rPr lang="en-GB" sz="1400">
                  <a:latin typeface="Arial" panose="020B0604020202020204" pitchFamily="34" charset="0"/>
                  <a:cs typeface="Arial" panose="020B0604020202020204" pitchFamily="34" charset="0"/>
                </a:rPr>
                <a:t>but </a:t>
              </a:r>
              <a:r>
                <a:rPr lang="en-GB" sz="1400" b="1">
                  <a:latin typeface="Arial" panose="020B0604020202020204" pitchFamily="34" charset="0"/>
                  <a:cs typeface="Arial" panose="020B0604020202020204" pitchFamily="34" charset="0"/>
                </a:rPr>
                <a:t>under £100,000 </a:t>
              </a:r>
              <a:r>
                <a:rPr lang="en-GB" sz="1400">
                  <a:latin typeface="Arial" panose="020B0604020202020204" pitchFamily="34" charset="0"/>
                  <a:cs typeface="Arial" panose="020B0604020202020204" pitchFamily="34" charset="0"/>
                </a:rPr>
                <a:t>adjusted net income/year.</a:t>
              </a:r>
            </a:p>
            <a:p>
              <a:pPr fontAlgn="base"/>
              <a:endParaRPr lang="en-GB" sz="1400" b="0" i="0">
                <a:solidFill>
                  <a:schemeClr val="tx1">
                    <a:lumMod val="85000"/>
                    <a:lumOff val="15000"/>
                  </a:schemeClr>
                </a:solidFill>
                <a:effectLst/>
                <a:latin typeface="Arial"/>
                <a:cs typeface="Arial"/>
              </a:endParaRPr>
            </a:p>
            <a:p>
              <a:pPr fontAlgn="base">
                <a:buFont typeface="Arial" panose="020B0604020202020204" pitchFamily="34" charset="0"/>
                <a:buChar char="•"/>
              </a:pPr>
              <a:r>
                <a:rPr lang="en-GB" sz="1400" b="0" i="0">
                  <a:solidFill>
                    <a:srgbClr val="000000"/>
                  </a:solidFill>
                  <a:effectLst/>
                  <a:latin typeface="Arial" panose="020B0604020202020204" pitchFamily="34" charset="0"/>
                  <a:cs typeface="Arial" panose="020B0604020202020204" pitchFamily="34" charset="0"/>
                </a:rPr>
                <a:t> With </a:t>
              </a:r>
              <a:r>
                <a:rPr lang="en-GB" sz="1400" b="1" i="0">
                  <a:solidFill>
                    <a:srgbClr val="000000"/>
                  </a:solidFill>
                  <a:effectLst/>
                  <a:latin typeface="Arial" panose="020B0604020202020204" pitchFamily="34" charset="0"/>
                  <a:cs typeface="Arial" panose="020B0604020202020204" pitchFamily="34" charset="0"/>
                </a:rPr>
                <a:t>a</a:t>
              </a:r>
              <a:r>
                <a:rPr lang="en-GB" sz="1400" b="0" i="0">
                  <a:solidFill>
                    <a:srgbClr val="000000"/>
                  </a:solidFill>
                  <a:effectLst/>
                  <a:latin typeface="Arial" panose="020B0604020202020204" pitchFamily="34" charset="0"/>
                  <a:cs typeface="Arial" panose="020B0604020202020204" pitchFamily="34" charset="0"/>
                </a:rPr>
                <a:t> </a:t>
              </a:r>
              <a:r>
                <a:rPr lang="en-GB" sz="1400" b="1" i="0">
                  <a:solidFill>
                    <a:srgbClr val="000000"/>
                  </a:solidFill>
                  <a:effectLst/>
                  <a:latin typeface="Arial" panose="020B0604020202020204" pitchFamily="34" charset="0"/>
                  <a:cs typeface="Arial" panose="020B0604020202020204" pitchFamily="34" charset="0"/>
                </a:rPr>
                <a:t>2-year-old child </a:t>
              </a:r>
              <a:r>
                <a:rPr lang="en-GB" sz="1400" i="0">
                  <a:solidFill>
                    <a:srgbClr val="000000"/>
                  </a:solidFill>
                  <a:effectLst/>
                  <a:latin typeface="Arial" panose="020B0604020202020204" pitchFamily="34" charset="0"/>
                  <a:cs typeface="Arial" panose="020B0604020202020204" pitchFamily="34" charset="0"/>
                </a:rPr>
                <a:t>(turning 2 on or before 31 March).</a:t>
              </a:r>
            </a:p>
            <a:p>
              <a:pPr algn="l" rtl="0" fontAlgn="base"/>
              <a:endParaRPr lang="en-GB" sz="1400" b="0" i="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400" b="0" i="0">
                  <a:solidFill>
                    <a:srgbClr val="000000"/>
                  </a:solidFill>
                  <a:effectLst/>
                  <a:latin typeface="Arial" panose="020B0604020202020204" pitchFamily="34" charset="0"/>
                  <a:cs typeface="Arial" panose="020B0604020202020204" pitchFamily="34" charset="0"/>
                </a:rPr>
                <a:t> </a:t>
              </a:r>
              <a:r>
                <a:rPr lang="en-GB" sz="1400" b="1" i="0">
                  <a:solidFill>
                    <a:srgbClr val="000000"/>
                  </a:solidFill>
                  <a:effectLst/>
                  <a:latin typeface="Arial" panose="020B0604020202020204" pitchFamily="34" charset="0"/>
                  <a:cs typeface="Arial" panose="020B0604020202020204" pitchFamily="34" charset="0"/>
                </a:rPr>
                <a:t>15 hours of childcare </a:t>
              </a:r>
              <a:r>
                <a:rPr lang="en-GB" sz="1400" b="0" i="0">
                  <a:solidFill>
                    <a:srgbClr val="000000"/>
                  </a:solidFill>
                  <a:effectLst/>
                  <a:latin typeface="Arial" panose="020B0604020202020204" pitchFamily="34" charset="0"/>
                  <a:cs typeface="Arial" panose="020B0604020202020204" pitchFamily="34" charset="0"/>
                </a:rPr>
                <a:t>o</a:t>
              </a:r>
              <a:r>
                <a:rPr lang="en-GB" sz="1400">
                  <a:solidFill>
                    <a:srgbClr val="000000"/>
                  </a:solidFill>
                  <a:latin typeface="Arial" panose="020B0604020202020204" pitchFamily="34" charset="0"/>
                  <a:cs typeface="Arial" panose="020B0604020202020204" pitchFamily="34" charset="0"/>
                </a:rPr>
                <a:t>r</a:t>
              </a:r>
              <a:r>
                <a:rPr lang="en-GB" sz="1400" b="0" i="0">
                  <a:solidFill>
                    <a:srgbClr val="000000"/>
                  </a:solidFill>
                  <a:effectLst/>
                  <a:latin typeface="Arial" panose="020B0604020202020204" pitchFamily="34" charset="0"/>
                  <a:cs typeface="Arial" panose="020B0604020202020204" pitchFamily="34" charset="0"/>
                </a:rPr>
                <a:t> early education for </a:t>
              </a:r>
              <a:r>
                <a:rPr lang="en-GB" sz="1400" b="1" i="0">
                  <a:solidFill>
                    <a:srgbClr val="000000"/>
                  </a:solidFill>
                  <a:effectLst/>
                  <a:latin typeface="Arial" panose="020B0604020202020204" pitchFamily="34" charset="0"/>
                  <a:cs typeface="Arial" panose="020B0604020202020204" pitchFamily="34" charset="0"/>
                </a:rPr>
                <a:t>38 weeks. </a:t>
              </a:r>
            </a:p>
            <a:p>
              <a:pPr algn="l" rtl="0" fontAlgn="base"/>
              <a:endParaRPr lang="en-GB" sz="1400" b="0" i="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400" b="0" i="0">
                  <a:solidFill>
                    <a:srgbClr val="000000"/>
                  </a:solidFill>
                  <a:effectLst/>
                  <a:latin typeface="Arial" panose="020B0604020202020204" pitchFamily="34" charset="0"/>
                  <a:cs typeface="Arial" panose="020B0604020202020204" pitchFamily="34" charset="0"/>
                </a:rPr>
                <a:t> A total of </a:t>
              </a:r>
              <a:r>
                <a:rPr lang="en-GB" sz="1400" b="1" i="0">
                  <a:solidFill>
                    <a:srgbClr val="000000"/>
                  </a:solidFill>
                  <a:effectLst/>
                  <a:latin typeface="Arial" panose="020B0604020202020204" pitchFamily="34" charset="0"/>
                  <a:cs typeface="Arial" panose="020B0604020202020204" pitchFamily="34" charset="0"/>
                </a:rPr>
                <a:t>570 hours per year</a:t>
              </a:r>
              <a:r>
                <a:rPr lang="en-GB" sz="1400" b="0" i="0">
                  <a:solidFill>
                    <a:srgbClr val="000000"/>
                  </a:solidFill>
                  <a:effectLst/>
                  <a:latin typeface="Arial" panose="020B0604020202020204" pitchFamily="34" charset="0"/>
                  <a:cs typeface="Arial" panose="020B0604020202020204" pitchFamily="34" charset="0"/>
                </a:rPr>
                <a:t>, that you can use flexibly with one or more childcare providers.</a:t>
              </a:r>
              <a:endParaRPr lang="en-GB" sz="1400">
                <a:solidFill>
                  <a:srgbClr val="000000"/>
                </a:solidFill>
                <a:latin typeface="Arial" panose="020B0604020202020204" pitchFamily="34" charset="0"/>
                <a:cs typeface="Arial" panose="020B0604020202020204" pitchFamily="34" charset="0"/>
              </a:endParaRPr>
            </a:p>
            <a:p>
              <a:pPr algn="l" rtl="0" fontAlgn="base"/>
              <a:endParaRPr lang="en-GB" sz="1400" b="0" i="0">
                <a:solidFill>
                  <a:srgbClr val="000000"/>
                </a:solidFill>
                <a:effectLst/>
                <a:latin typeface="Arial" panose="020B0604020202020204" pitchFamily="34" charset="0"/>
                <a:cs typeface="Arial" panose="020B0604020202020204" pitchFamily="34" charset="0"/>
              </a:endParaRPr>
            </a:p>
            <a:p>
              <a:pPr algn="l" rtl="0" fontAlgn="base"/>
              <a:endParaRPr lang="en-GB" sz="1400" b="0" i="0">
                <a:solidFill>
                  <a:srgbClr val="000000"/>
                </a:solidFill>
                <a:effectLst/>
                <a:latin typeface="Arial" panose="020B0604020202020204" pitchFamily="34" charset="0"/>
                <a:cs typeface="Arial" panose="020B0604020202020204" pitchFamily="34" charset="0"/>
              </a:endParaRPr>
            </a:p>
            <a:p>
              <a:pPr algn="l"/>
              <a:endParaRPr lang="en-GB" sz="1400" b="1" i="0">
                <a:solidFill>
                  <a:schemeClr val="tx1">
                    <a:lumMod val="85000"/>
                    <a:lumOff val="15000"/>
                  </a:schemeClr>
                </a:solidFill>
                <a:effectLst/>
                <a:latin typeface="Arial"/>
                <a:cs typeface="Arial"/>
              </a:endParaRPr>
            </a:p>
          </p:txBody>
        </p:sp>
      </p:grpSp>
    </p:spTree>
    <p:extLst>
      <p:ext uri="{BB962C8B-B14F-4D97-AF65-F5344CB8AC3E}">
        <p14:creationId xmlns:p14="http://schemas.microsoft.com/office/powerpoint/2010/main" val="1481479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70ABF8-D74D-3BBF-9436-EE1463FB4475}"/>
              </a:ext>
            </a:extLst>
          </p:cNvPr>
          <p:cNvSpPr/>
          <p:nvPr/>
        </p:nvSpPr>
        <p:spPr>
          <a:xfrm>
            <a:off x="677082" y="1554764"/>
            <a:ext cx="5039998" cy="596813"/>
          </a:xfrm>
          <a:prstGeom prst="rect">
            <a:avLst/>
          </a:prstGeom>
          <a:solidFill>
            <a:srgbClr val="9954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latin typeface="Arial"/>
                <a:cs typeface="Arial"/>
              </a:rPr>
              <a:t>Tax-Free Childcare</a:t>
            </a:r>
          </a:p>
        </p:txBody>
      </p:sp>
      <p:sp>
        <p:nvSpPr>
          <p:cNvPr id="11" name="TextBox 10">
            <a:extLst>
              <a:ext uri="{FF2B5EF4-FFF2-40B4-BE49-F238E27FC236}">
                <a16:creationId xmlns:a16="http://schemas.microsoft.com/office/drawing/2014/main" id="{2C9DAB22-76C0-4D95-D23A-BB00EA2772ED}"/>
              </a:ext>
            </a:extLst>
          </p:cNvPr>
          <p:cNvSpPr txBox="1"/>
          <p:nvPr/>
        </p:nvSpPr>
        <p:spPr>
          <a:xfrm>
            <a:off x="677082" y="2236416"/>
            <a:ext cx="5040000" cy="4588880"/>
          </a:xfrm>
          <a:prstGeom prst="rect">
            <a:avLst/>
          </a:prstGeom>
          <a:solidFill>
            <a:srgbClr val="E0E0E0">
              <a:alpha val="78824"/>
            </a:srgbClr>
          </a:solidFill>
        </p:spPr>
        <p:txBody>
          <a:bodyPr wrap="square" lIns="144000" tIns="144000" rIns="144000" bIns="144000" anchor="t">
            <a:noAutofit/>
          </a:bodyPr>
          <a:lstStyle/>
          <a:p>
            <a:pPr marL="285750" indent="-285750" algn="l">
              <a:buFont typeface="Arial" panose="020B0604020202020204" pitchFamily="34" charset="0"/>
              <a:buChar char="•"/>
            </a:pPr>
            <a:r>
              <a:rPr lang="en-GB" sz="1400" b="0" i="0">
                <a:solidFill>
                  <a:schemeClr val="tx1">
                    <a:lumMod val="85000"/>
                    <a:lumOff val="15000"/>
                  </a:schemeClr>
                </a:solidFill>
                <a:effectLst/>
                <a:latin typeface="Arial"/>
                <a:cs typeface="Arial"/>
              </a:rPr>
              <a:t>For </a:t>
            </a:r>
            <a:r>
              <a:rPr lang="en-GB" sz="1400" b="1" i="0">
                <a:solidFill>
                  <a:schemeClr val="tx1">
                    <a:lumMod val="85000"/>
                    <a:lumOff val="15000"/>
                  </a:schemeClr>
                </a:solidFill>
                <a:effectLst/>
                <a:latin typeface="Arial"/>
                <a:cs typeface="Arial"/>
              </a:rPr>
              <a:t>working</a:t>
            </a:r>
            <a:r>
              <a:rPr lang="en-GB" sz="1400" b="0" i="0">
                <a:solidFill>
                  <a:schemeClr val="tx1">
                    <a:lumMod val="85000"/>
                    <a:lumOff val="15000"/>
                  </a:schemeClr>
                </a:solidFill>
                <a:effectLst/>
                <a:latin typeface="Arial"/>
                <a:cs typeface="Arial"/>
              </a:rPr>
              <a:t> </a:t>
            </a:r>
            <a:r>
              <a:rPr lang="en-GB" sz="1400" b="1" i="0">
                <a:solidFill>
                  <a:schemeClr val="tx1">
                    <a:lumMod val="85000"/>
                    <a:lumOff val="15000"/>
                  </a:schemeClr>
                </a:solidFill>
                <a:effectLst/>
                <a:latin typeface="Arial"/>
                <a:cs typeface="Arial"/>
              </a:rPr>
              <a:t>families</a:t>
            </a:r>
            <a:r>
              <a:rPr lang="en-GB" sz="1400" b="0" i="0">
                <a:solidFill>
                  <a:schemeClr val="tx1">
                    <a:lumMod val="85000"/>
                    <a:lumOff val="15000"/>
                  </a:schemeClr>
                </a:solidFill>
                <a:effectLst/>
                <a:latin typeface="Arial"/>
                <a:cs typeface="Arial"/>
              </a:rPr>
              <a:t>, including the self-employed,</a:t>
            </a:r>
            <a:r>
              <a:rPr lang="en-GB" sz="1400" b="1" i="0">
                <a:solidFill>
                  <a:schemeClr val="tx1">
                    <a:lumMod val="85000"/>
                    <a:lumOff val="15000"/>
                  </a:schemeClr>
                </a:solidFill>
                <a:effectLst/>
                <a:latin typeface="Arial"/>
                <a:cs typeface="Arial"/>
              </a:rPr>
              <a:t> in the UK</a:t>
            </a:r>
          </a:p>
          <a:p>
            <a:pPr marL="285750" indent="-285750" algn="l">
              <a:buFont typeface="Arial" panose="020B0604020202020204" pitchFamily="34" charset="0"/>
              <a:buChar char="•"/>
            </a:pPr>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400" b="0" i="0">
                <a:solidFill>
                  <a:schemeClr val="tx1">
                    <a:lumMod val="85000"/>
                    <a:lumOff val="15000"/>
                  </a:schemeClr>
                </a:solidFill>
                <a:effectLst/>
                <a:latin typeface="Arial"/>
                <a:cs typeface="Arial"/>
              </a:rPr>
              <a:t>Earning</a:t>
            </a:r>
            <a:r>
              <a:rPr lang="en-GB" sz="1400" b="1" i="0">
                <a:solidFill>
                  <a:schemeClr val="tx1">
                    <a:lumMod val="85000"/>
                    <a:lumOff val="15000"/>
                  </a:schemeClr>
                </a:solidFill>
                <a:effectLst/>
                <a:latin typeface="Arial"/>
                <a:cs typeface="Arial"/>
              </a:rPr>
              <a:t> under £100k </a:t>
            </a:r>
            <a:r>
              <a:rPr lang="en-GB" sz="1400" b="0" i="0">
                <a:solidFill>
                  <a:schemeClr val="tx1">
                    <a:lumMod val="85000"/>
                    <a:lumOff val="15000"/>
                  </a:schemeClr>
                </a:solidFill>
                <a:effectLst/>
                <a:latin typeface="Arial"/>
                <a:cs typeface="Arial"/>
              </a:rPr>
              <a:t>and </a:t>
            </a:r>
            <a:r>
              <a:rPr lang="en-GB" sz="1400" b="1" i="0">
                <a:solidFill>
                  <a:schemeClr val="tx1">
                    <a:lumMod val="85000"/>
                    <a:lumOff val="15000"/>
                  </a:schemeClr>
                </a:solidFill>
                <a:effectLst/>
                <a:latin typeface="Arial"/>
                <a:cs typeface="Arial"/>
              </a:rPr>
              <a:t>at least £183 </a:t>
            </a:r>
            <a:r>
              <a:rPr lang="en-GB" sz="1400" b="0" i="0">
                <a:solidFill>
                  <a:schemeClr val="tx1">
                    <a:lumMod val="85000"/>
                    <a:lumOff val="15000"/>
                  </a:schemeClr>
                </a:solidFill>
                <a:effectLst/>
                <a:latin typeface="Arial"/>
                <a:cs typeface="Arial"/>
              </a:rPr>
              <a:t>per week (equal to 16 hours at the National Minimum or Living Wage) each</a:t>
            </a:r>
          </a:p>
          <a:p>
            <a:pPr marL="285750" indent="-285750" algn="l">
              <a:buFont typeface="Arial" panose="020B0604020202020204" pitchFamily="34" charset="0"/>
              <a:buChar char="•"/>
            </a:pPr>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400" b="0" i="0">
                <a:solidFill>
                  <a:schemeClr val="tx1">
                    <a:lumMod val="85000"/>
                    <a:lumOff val="15000"/>
                  </a:schemeClr>
                </a:solidFill>
                <a:effectLst/>
                <a:latin typeface="Arial"/>
                <a:cs typeface="Arial"/>
              </a:rPr>
              <a:t>Who </a:t>
            </a:r>
            <a:r>
              <a:rPr lang="en-GB" sz="1400" b="1" i="0">
                <a:solidFill>
                  <a:schemeClr val="tx1">
                    <a:lumMod val="85000"/>
                    <a:lumOff val="15000"/>
                  </a:schemeClr>
                </a:solidFill>
                <a:effectLst/>
                <a:latin typeface="Arial"/>
                <a:cs typeface="Arial"/>
              </a:rPr>
              <a:t>aren't</a:t>
            </a:r>
            <a:r>
              <a:rPr lang="en-GB" sz="1400" b="0" i="0">
                <a:solidFill>
                  <a:schemeClr val="tx1">
                    <a:lumMod val="85000"/>
                    <a:lumOff val="15000"/>
                  </a:schemeClr>
                </a:solidFill>
                <a:effectLst/>
                <a:latin typeface="Arial"/>
                <a:cs typeface="Arial"/>
              </a:rPr>
              <a:t> receiving Tax Credits, Universal Credit or childcare vouchers</a:t>
            </a:r>
          </a:p>
          <a:p>
            <a:pPr marL="285750" indent="-285750" algn="l">
              <a:buFont typeface="Arial" panose="020B0604020202020204" pitchFamily="34" charset="0"/>
              <a:buChar char="•"/>
            </a:pPr>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400" b="0" i="0">
                <a:solidFill>
                  <a:schemeClr val="tx1">
                    <a:lumMod val="85000"/>
                    <a:lumOff val="15000"/>
                  </a:schemeClr>
                </a:solidFill>
                <a:effectLst/>
                <a:latin typeface="Arial"/>
                <a:cs typeface="Arial"/>
              </a:rPr>
              <a:t>With children aged 0-11 (or </a:t>
            </a:r>
            <a:r>
              <a:rPr lang="en-GB" sz="1400">
                <a:solidFill>
                  <a:schemeClr val="tx1">
                    <a:lumMod val="85000"/>
                    <a:lumOff val="15000"/>
                  </a:schemeClr>
                </a:solidFill>
                <a:latin typeface="Arial"/>
                <a:cs typeface="Arial"/>
              </a:rPr>
              <a:t>0-16</a:t>
            </a:r>
            <a:r>
              <a:rPr lang="en-GB" sz="1400" b="0" i="0">
                <a:solidFill>
                  <a:schemeClr val="tx1">
                    <a:lumMod val="85000"/>
                    <a:lumOff val="15000"/>
                  </a:schemeClr>
                </a:solidFill>
                <a:effectLst/>
                <a:latin typeface="Arial"/>
                <a:cs typeface="Arial"/>
              </a:rPr>
              <a:t> if disabled)</a:t>
            </a:r>
          </a:p>
          <a:p>
            <a:pPr marL="285750" indent="-285750" algn="l">
              <a:buFont typeface="Arial" panose="020B0604020202020204" pitchFamily="34" charset="0"/>
              <a:buChar char="•"/>
            </a:pPr>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b="0" i="0">
                <a:solidFill>
                  <a:schemeClr val="tx1">
                    <a:lumMod val="85000"/>
                    <a:lumOff val="15000"/>
                  </a:schemeClr>
                </a:solidFill>
                <a:effectLst/>
                <a:latin typeface="Arial"/>
                <a:cs typeface="Arial"/>
              </a:rPr>
              <a:t>For every £8 </a:t>
            </a:r>
            <a:r>
              <a:rPr lang="en-GB" sz="1400">
                <a:solidFill>
                  <a:schemeClr val="tx1">
                    <a:lumMod val="85000"/>
                    <a:lumOff val="15000"/>
                  </a:schemeClr>
                </a:solidFill>
                <a:latin typeface="Arial"/>
                <a:cs typeface="Arial"/>
              </a:rPr>
              <a:t>they</a:t>
            </a:r>
            <a:r>
              <a:rPr lang="en-GB" sz="1400" b="0" i="0">
                <a:solidFill>
                  <a:schemeClr val="tx1">
                    <a:lumMod val="85000"/>
                    <a:lumOff val="15000"/>
                  </a:schemeClr>
                </a:solidFill>
                <a:effectLst/>
                <a:latin typeface="Arial"/>
                <a:cs typeface="Arial"/>
              </a:rPr>
              <a:t> pay into an online account, the government will add an extra £2, </a:t>
            </a:r>
            <a:r>
              <a:rPr lang="en-GB" sz="1400" b="1" i="0">
                <a:solidFill>
                  <a:schemeClr val="tx1">
                    <a:lumMod val="85000"/>
                    <a:lumOff val="15000"/>
                  </a:schemeClr>
                </a:solidFill>
                <a:effectLst/>
                <a:latin typeface="Arial"/>
                <a:cs typeface="Arial"/>
              </a:rPr>
              <a:t>up to £2,000</a:t>
            </a:r>
            <a:r>
              <a:rPr lang="en-GB" sz="1400" b="0" i="0">
                <a:solidFill>
                  <a:schemeClr val="tx1">
                    <a:lumMod val="85000"/>
                    <a:lumOff val="15000"/>
                  </a:schemeClr>
                </a:solidFill>
                <a:effectLst/>
                <a:latin typeface="Arial"/>
                <a:cs typeface="Arial"/>
              </a:rPr>
              <a:t> </a:t>
            </a:r>
            <a:r>
              <a:rPr lang="en-GB" sz="1400" b="1" i="0">
                <a:solidFill>
                  <a:schemeClr val="tx1">
                    <a:lumMod val="85000"/>
                    <a:lumOff val="15000"/>
                  </a:schemeClr>
                </a:solidFill>
                <a:effectLst/>
                <a:latin typeface="Arial"/>
                <a:cs typeface="Arial"/>
              </a:rPr>
              <a:t>per child per year</a:t>
            </a:r>
            <a:r>
              <a:rPr lang="en-GB" sz="1400" b="1">
                <a:solidFill>
                  <a:schemeClr val="tx1">
                    <a:lumMod val="85000"/>
                    <a:lumOff val="15000"/>
                  </a:schemeClr>
                </a:solidFill>
                <a:latin typeface="Arial"/>
                <a:cs typeface="Arial"/>
              </a:rPr>
              <a:t> (or up to £4,000 per child if disabled)</a:t>
            </a:r>
            <a:endParaRPr lang="en-GB" sz="1400" b="1" i="0">
              <a:solidFill>
                <a:schemeClr val="tx1">
                  <a:lumMod val="85000"/>
                  <a:lumOff val="15000"/>
                </a:schemeClr>
              </a:solidFill>
              <a:effectLst/>
              <a:latin typeface="Arial"/>
              <a:cs typeface="Arial"/>
            </a:endParaRPr>
          </a:p>
          <a:p>
            <a:pPr algn="l">
              <a:buFont typeface="Arial" panose="020B0604020202020204" pitchFamily="34" charset="0"/>
              <a:buChar char="•"/>
            </a:pPr>
            <a:endParaRPr lang="en-GB" sz="1400" b="1">
              <a:solidFill>
                <a:schemeClr val="tx1">
                  <a:lumMod val="85000"/>
                  <a:lumOff val="15000"/>
                </a:schemeClr>
              </a:solidFill>
              <a:latin typeface="Arial" panose="020B0604020202020204" pitchFamily="34" charset="0"/>
              <a:cs typeface="Arial" panose="020B0604020202020204" pitchFamily="34" charset="0"/>
            </a:endParaRPr>
          </a:p>
          <a:p>
            <a:r>
              <a:rPr lang="en-GB" sz="1400" b="1" i="0">
                <a:solidFill>
                  <a:schemeClr val="tx1">
                    <a:lumMod val="85000"/>
                    <a:lumOff val="15000"/>
                  </a:schemeClr>
                </a:solidFill>
                <a:effectLst/>
                <a:latin typeface="Arial"/>
                <a:cs typeface="Arial"/>
              </a:rPr>
              <a:t>Can be accessed through </a:t>
            </a:r>
            <a:r>
              <a:rPr lang="en-GB" sz="1400" b="1">
                <a:solidFill>
                  <a:schemeClr val="tx1">
                    <a:lumMod val="85000"/>
                    <a:lumOff val="15000"/>
                  </a:schemeClr>
                </a:solidFill>
                <a:latin typeface="Arial"/>
                <a:cs typeface="Arial"/>
              </a:rPr>
              <a:t>your </a:t>
            </a:r>
            <a:r>
              <a:rPr lang="en-GB" sz="1400" b="1" i="0">
                <a:solidFill>
                  <a:schemeClr val="tx1">
                    <a:lumMod val="85000"/>
                    <a:lumOff val="15000"/>
                  </a:schemeClr>
                </a:solidFill>
                <a:effectLst/>
                <a:latin typeface="Arial"/>
                <a:cs typeface="Arial"/>
              </a:rPr>
              <a:t>registered providers and childminders who have activated their Tax-Free Childcare accounts.</a:t>
            </a:r>
            <a:r>
              <a:rPr lang="en-GB" sz="1400" b="1">
                <a:solidFill>
                  <a:schemeClr val="tx1">
                    <a:lumMod val="85000"/>
                    <a:lumOff val="15000"/>
                  </a:schemeClr>
                </a:solidFill>
                <a:latin typeface="Arial"/>
                <a:cs typeface="Arial"/>
              </a:rPr>
              <a:t> </a:t>
            </a:r>
            <a:endParaRPr lang="en-GB" sz="1400" b="1" i="0">
              <a:solidFill>
                <a:schemeClr val="tx1">
                  <a:lumMod val="85000"/>
                  <a:lumOff val="15000"/>
                </a:schemeClr>
              </a:solidFill>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EF41348-27F7-33F9-5884-22A89D8546B5}"/>
              </a:ext>
            </a:extLst>
          </p:cNvPr>
          <p:cNvSpPr txBox="1"/>
          <p:nvPr/>
        </p:nvSpPr>
        <p:spPr>
          <a:xfrm>
            <a:off x="5914512" y="2236415"/>
            <a:ext cx="5040000" cy="4588881"/>
          </a:xfrm>
          <a:prstGeom prst="rect">
            <a:avLst/>
          </a:prstGeom>
          <a:solidFill>
            <a:srgbClr val="E0E0E0">
              <a:alpha val="78824"/>
            </a:srgbClr>
          </a:solidFill>
        </p:spPr>
        <p:txBody>
          <a:bodyPr wrap="square" lIns="144000" tIns="144000" rIns="144000" bIns="144000" anchor="t">
            <a:noAutofit/>
          </a:bodyPr>
          <a:lstStyle/>
          <a:p>
            <a:pPr marL="285750" indent="-285750" algn="l">
              <a:buFont typeface="Arial" panose="020B0604020202020204" pitchFamily="34" charset="0"/>
              <a:buChar char="•"/>
            </a:pPr>
            <a:r>
              <a:rPr lang="en-GB" sz="1400" b="0" i="0">
                <a:solidFill>
                  <a:schemeClr val="tx1">
                    <a:lumMod val="85000"/>
                    <a:lumOff val="15000"/>
                  </a:schemeClr>
                </a:solidFill>
                <a:effectLst/>
                <a:latin typeface="Arial"/>
                <a:cs typeface="Arial"/>
              </a:rPr>
              <a:t>For working families claiming Universal Credit,</a:t>
            </a:r>
            <a:r>
              <a:rPr lang="en-GB" sz="1400" b="1" i="0">
                <a:solidFill>
                  <a:schemeClr val="tx1">
                    <a:lumMod val="85000"/>
                    <a:lumOff val="15000"/>
                  </a:schemeClr>
                </a:solidFill>
                <a:effectLst/>
                <a:latin typeface="Arial"/>
                <a:cs typeface="Arial"/>
              </a:rPr>
              <a:t> in England, Scotland, and Wales. </a:t>
            </a:r>
            <a:r>
              <a:rPr lang="en-GB" sz="1400" i="0">
                <a:solidFill>
                  <a:schemeClr val="tx1">
                    <a:lumMod val="85000"/>
                    <a:lumOff val="15000"/>
                  </a:schemeClr>
                </a:solidFill>
                <a:effectLst/>
                <a:latin typeface="Arial"/>
                <a:cs typeface="Arial"/>
              </a:rPr>
              <a:t>Northern Ireland has separate arrangements. Eligibility criteria apply</a:t>
            </a:r>
          </a:p>
          <a:p>
            <a:pPr algn="l"/>
            <a:endParaRPr lang="en-GB" sz="1400" i="0">
              <a:solidFill>
                <a:schemeClr val="tx1">
                  <a:lumMod val="85000"/>
                  <a:lumOff val="15000"/>
                </a:schemeClr>
              </a:solidFill>
              <a:effectLst/>
              <a:latin typeface="Arial"/>
              <a:cs typeface="Arial"/>
            </a:endParaRPr>
          </a:p>
          <a:p>
            <a:pPr marL="285750" indent="-285750" algn="l">
              <a:buFont typeface="Arial" panose="020B0604020202020204" pitchFamily="34" charset="0"/>
              <a:buChar char="•"/>
            </a:pPr>
            <a:r>
              <a:rPr lang="en-GB" sz="1400" b="1">
                <a:solidFill>
                  <a:schemeClr val="tx1">
                    <a:lumMod val="85000"/>
                    <a:lumOff val="15000"/>
                  </a:schemeClr>
                </a:solidFill>
                <a:effectLst/>
                <a:latin typeface="Arial"/>
                <a:cs typeface="Arial"/>
              </a:rPr>
              <a:t>Both parents working </a:t>
            </a:r>
            <a:r>
              <a:rPr lang="en-GB" sz="1400" i="0">
                <a:solidFill>
                  <a:schemeClr val="tx1">
                    <a:lumMod val="85000"/>
                    <a:lumOff val="15000"/>
                  </a:schemeClr>
                </a:solidFill>
                <a:effectLst/>
                <a:latin typeface="Arial"/>
                <a:cs typeface="Arial"/>
              </a:rPr>
              <a:t>– unless one of the allowable exceptions is met</a:t>
            </a:r>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GB" sz="1400" b="0" i="0">
              <a:solidFill>
                <a:schemeClr val="tx1">
                  <a:lumMod val="85000"/>
                  <a:lumOff val="15000"/>
                </a:schemeClr>
              </a:solidFill>
              <a:effectLst/>
              <a:latin typeface="Arial"/>
              <a:cs typeface="Arial"/>
            </a:endParaRPr>
          </a:p>
          <a:p>
            <a:pPr marL="285750" indent="-285750" algn="l">
              <a:buFont typeface="Arial" panose="020B0604020202020204" pitchFamily="34" charset="0"/>
              <a:buChar char="•"/>
            </a:pPr>
            <a:r>
              <a:rPr lang="en-GB" sz="1400" b="0" i="0">
                <a:solidFill>
                  <a:schemeClr val="tx1">
                    <a:lumMod val="85000"/>
                    <a:lumOff val="15000"/>
                  </a:schemeClr>
                </a:solidFill>
                <a:effectLst/>
                <a:latin typeface="Arial"/>
                <a:cs typeface="Arial"/>
              </a:rPr>
              <a:t>With </a:t>
            </a:r>
            <a:r>
              <a:rPr lang="en-GB" sz="1400" b="1" i="0">
                <a:solidFill>
                  <a:schemeClr val="tx1">
                    <a:lumMod val="85000"/>
                    <a:lumOff val="15000"/>
                  </a:schemeClr>
                </a:solidFill>
                <a:effectLst/>
                <a:latin typeface="Arial"/>
                <a:cs typeface="Arial"/>
              </a:rPr>
              <a:t>children usually under 17 (including disabled)</a:t>
            </a:r>
          </a:p>
          <a:p>
            <a:pPr marL="285750" indent="-285750" algn="l">
              <a:buFont typeface="Arial" panose="020B0604020202020204" pitchFamily="34" charset="0"/>
              <a:buChar char="•"/>
            </a:pPr>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400" b="0" i="0">
                <a:solidFill>
                  <a:schemeClr val="tx1">
                    <a:lumMod val="85000"/>
                    <a:lumOff val="15000"/>
                  </a:schemeClr>
                </a:solidFill>
                <a:effectLst/>
                <a:latin typeface="Arial"/>
                <a:cs typeface="Arial"/>
              </a:rPr>
              <a:t>Up to 85% of eligible childcare costs can be reclaimed </a:t>
            </a:r>
          </a:p>
          <a:p>
            <a:pPr marL="285750" indent="-285750" algn="l">
              <a:buFont typeface="Arial" panose="020B0604020202020204" pitchFamily="34" charset="0"/>
              <a:buChar char="•"/>
            </a:pPr>
            <a:endParaRPr lang="en-GB" sz="1400">
              <a:solidFill>
                <a:schemeClr val="tx1">
                  <a:lumMod val="85000"/>
                  <a:lumOff val="15000"/>
                </a:schemeClr>
              </a:solidFill>
              <a:latin typeface="Arial"/>
              <a:cs typeface="Arial"/>
            </a:endParaRPr>
          </a:p>
          <a:p>
            <a:pPr marL="285750" indent="-285750" algn="l">
              <a:buFont typeface="Arial" panose="020B0604020202020204" pitchFamily="34" charset="0"/>
              <a:buChar char="•"/>
            </a:pPr>
            <a:r>
              <a:rPr lang="en-GB" sz="1400" b="0" i="0">
                <a:solidFill>
                  <a:schemeClr val="tx1">
                    <a:lumMod val="85000"/>
                    <a:lumOff val="15000"/>
                  </a:schemeClr>
                </a:solidFill>
                <a:effectLst/>
                <a:latin typeface="Arial"/>
                <a:cs typeface="Arial"/>
              </a:rPr>
              <a:t>Upfront support is available to fund your first month’s payment. Ask your work </a:t>
            </a:r>
            <a:r>
              <a:rPr lang="en-GB" sz="1400">
                <a:solidFill>
                  <a:schemeClr val="tx1">
                    <a:lumMod val="85000"/>
                    <a:lumOff val="15000"/>
                  </a:schemeClr>
                </a:solidFill>
                <a:latin typeface="Arial"/>
                <a:cs typeface="Arial"/>
              </a:rPr>
              <a:t>c</a:t>
            </a:r>
            <a:r>
              <a:rPr lang="en-GB" sz="1400" b="0" i="0">
                <a:solidFill>
                  <a:schemeClr val="tx1">
                    <a:lumMod val="85000"/>
                    <a:lumOff val="15000"/>
                  </a:schemeClr>
                </a:solidFill>
                <a:effectLst/>
                <a:latin typeface="Arial"/>
                <a:cs typeface="Arial"/>
              </a:rPr>
              <a:t>oach for more information</a:t>
            </a:r>
          </a:p>
          <a:p>
            <a:pPr marL="285750" indent="-285750" algn="l">
              <a:buFont typeface="Arial" panose="020B0604020202020204" pitchFamily="34" charset="0"/>
              <a:buChar char="•"/>
            </a:pPr>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400" b="0" i="0">
                <a:solidFill>
                  <a:schemeClr val="tx1">
                    <a:lumMod val="85000"/>
                    <a:lumOff val="15000"/>
                  </a:schemeClr>
                </a:solidFill>
                <a:effectLst/>
                <a:latin typeface="Arial"/>
                <a:cs typeface="Arial"/>
              </a:rPr>
              <a:t>Tax-Free Childcare is not available if also claiming Working Tax Credit, Child Tax Credit, Universal Credit or childcare vouchers</a:t>
            </a:r>
          </a:p>
          <a:p>
            <a:endParaRPr lang="en-GB" sz="1400" b="1">
              <a:solidFill>
                <a:schemeClr val="tx1">
                  <a:lumMod val="85000"/>
                  <a:lumOff val="15000"/>
                </a:schemeClr>
              </a:solidFill>
              <a:latin typeface="Arial" panose="020B0604020202020204" pitchFamily="34" charset="0"/>
              <a:cs typeface="Arial" panose="020B0604020202020204" pitchFamily="34" charset="0"/>
            </a:endParaRPr>
          </a:p>
          <a:p>
            <a:r>
              <a:rPr lang="en-GB" sz="1400" b="1" i="0">
                <a:solidFill>
                  <a:schemeClr val="tx1">
                    <a:lumMod val="85000"/>
                    <a:lumOff val="15000"/>
                  </a:schemeClr>
                </a:solidFill>
                <a:effectLst/>
                <a:latin typeface="Arial"/>
                <a:cs typeface="Arial"/>
              </a:rPr>
              <a:t>Can be accessed through registered providers</a:t>
            </a:r>
            <a:r>
              <a:rPr lang="en-GB" sz="1400" b="1">
                <a:solidFill>
                  <a:schemeClr val="tx1">
                    <a:lumMod val="85000"/>
                    <a:lumOff val="15000"/>
                  </a:schemeClr>
                </a:solidFill>
                <a:latin typeface="Arial"/>
                <a:cs typeface="Arial"/>
              </a:rPr>
              <a:t> or childminders. </a:t>
            </a:r>
            <a:endParaRPr lang="en-GB" sz="1400" b="1" i="0">
              <a:solidFill>
                <a:schemeClr val="tx1">
                  <a:lumMod val="85000"/>
                  <a:lumOff val="15000"/>
                </a:schemeClr>
              </a:solidFill>
              <a:effectLs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32568A34-833A-73ED-8516-2B1CC31932D6}"/>
              </a:ext>
            </a:extLst>
          </p:cNvPr>
          <p:cNvSpPr/>
          <p:nvPr/>
        </p:nvSpPr>
        <p:spPr>
          <a:xfrm>
            <a:off x="5914513" y="1554765"/>
            <a:ext cx="5039999" cy="596812"/>
          </a:xfrm>
          <a:prstGeom prst="rect">
            <a:avLst/>
          </a:prstGeom>
          <a:solidFill>
            <a:srgbClr val="EF9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latin typeface="Arial" panose="020B0604020202020204" pitchFamily="34" charset="0"/>
                <a:cs typeface="Arial" panose="020B0604020202020204" pitchFamily="34" charset="0"/>
              </a:rPr>
              <a:t>Universal Credit Childcare</a:t>
            </a:r>
          </a:p>
        </p:txBody>
      </p:sp>
      <p:sp>
        <p:nvSpPr>
          <p:cNvPr id="21" name="TextBox 20">
            <a:extLst>
              <a:ext uri="{FF2B5EF4-FFF2-40B4-BE49-F238E27FC236}">
                <a16:creationId xmlns:a16="http://schemas.microsoft.com/office/drawing/2014/main" id="{96AFF037-33F3-ABB9-CDDD-E51BA3AE9234}"/>
              </a:ext>
            </a:extLst>
          </p:cNvPr>
          <p:cNvSpPr txBox="1"/>
          <p:nvPr/>
        </p:nvSpPr>
        <p:spPr>
          <a:xfrm>
            <a:off x="351368" y="921900"/>
            <a:ext cx="11840632" cy="307777"/>
          </a:xfrm>
          <a:prstGeom prst="rect">
            <a:avLst/>
          </a:prstGeom>
          <a:noFill/>
        </p:spPr>
        <p:txBody>
          <a:bodyPr wrap="square" lIns="0" tIns="45720" rIns="91440" bIns="45720" rtlCol="0" anchor="t">
            <a:noAutofit/>
          </a:bodyPr>
          <a:lstStyle/>
          <a:p>
            <a:r>
              <a:rPr lang="en-GB">
                <a:solidFill>
                  <a:schemeClr val="tx1">
                    <a:lumMod val="85000"/>
                    <a:lumOff val="15000"/>
                  </a:schemeClr>
                </a:solidFill>
                <a:latin typeface="Arial"/>
                <a:cs typeface="Arial"/>
              </a:rPr>
              <a:t>The eligibility criteria of the different forms of government childcare support packages that parents can access are as follows: </a:t>
            </a:r>
            <a:endParaRPr lang="en-GB">
              <a:solidFill>
                <a:schemeClr val="tx1">
                  <a:lumMod val="85000"/>
                  <a:lumOff val="15000"/>
                </a:schemeClr>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8EC2EDF-0E83-5C90-C808-B33C934B24D7}"/>
              </a:ext>
            </a:extLst>
          </p:cNvPr>
          <p:cNvSpPr txBox="1">
            <a:spLocks noGrp="1"/>
          </p:cNvSpPr>
          <p:nvPr>
            <p:ph type="title" idx="4294967295"/>
          </p:nvPr>
        </p:nvSpPr>
        <p:spPr>
          <a:xfrm>
            <a:off x="0" y="0"/>
            <a:ext cx="10954512" cy="1325563"/>
          </a:xfrm>
          <a:prstGeom prst="rect">
            <a:avLst/>
          </a:prstGeom>
          <a:noFill/>
          <a:ln>
            <a:noFill/>
            <a:prstDash/>
          </a:ln>
          <a:effectLst/>
        </p:spPr>
        <p:txBody>
          <a:bodyPr rot="0" spcFirstLastPara="0" vertOverflow="overflow" horzOverflow="overflow" vert="horz" wrap="square" lIns="360000" tIns="108000" rIns="108000" bIns="10800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a:ln>
                  <a:noFill/>
                </a:ln>
                <a:solidFill>
                  <a:schemeClr val="tx1">
                    <a:lumMod val="85000"/>
                    <a:lumOff val="15000"/>
                  </a:schemeClr>
                </a:solidFill>
                <a:effectLst/>
                <a:uLnTx/>
                <a:uFillTx/>
                <a:latin typeface="Arial"/>
                <a:ea typeface="+mj-ea"/>
                <a:cs typeface="Arial"/>
              </a:rPr>
              <a:t>Existing childcare support packages - 1/2</a:t>
            </a:r>
          </a:p>
        </p:txBody>
      </p:sp>
    </p:spTree>
    <p:extLst>
      <p:ext uri="{BB962C8B-B14F-4D97-AF65-F5344CB8AC3E}">
        <p14:creationId xmlns:p14="http://schemas.microsoft.com/office/powerpoint/2010/main" val="4011699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3D219E8-B499-D30D-E13D-D90575673633}"/>
              </a:ext>
              <a:ext uri="{C183D7F6-B498-43B3-948B-1728B52AA6E4}">
                <adec:decorative xmlns:adec="http://schemas.microsoft.com/office/drawing/2017/decorative" val="1"/>
              </a:ext>
            </a:extLst>
          </p:cNvPr>
          <p:cNvGrpSpPr/>
          <p:nvPr/>
        </p:nvGrpSpPr>
        <p:grpSpPr>
          <a:xfrm>
            <a:off x="4439489" y="1125665"/>
            <a:ext cx="3240000" cy="4779794"/>
            <a:chOff x="4489782" y="1400304"/>
            <a:chExt cx="3240000" cy="4779794"/>
          </a:xfrm>
        </p:grpSpPr>
        <p:sp>
          <p:nvSpPr>
            <p:cNvPr id="9" name="Rectangle 8">
              <a:extLst>
                <a:ext uri="{FF2B5EF4-FFF2-40B4-BE49-F238E27FC236}">
                  <a16:creationId xmlns:a16="http://schemas.microsoft.com/office/drawing/2014/main" id="{8A39323C-4996-E3EE-41C6-48EC5CF01444}"/>
                </a:ext>
              </a:extLst>
            </p:cNvPr>
            <p:cNvSpPr/>
            <p:nvPr/>
          </p:nvSpPr>
          <p:spPr>
            <a:xfrm>
              <a:off x="4489782" y="1400304"/>
              <a:ext cx="3240000" cy="864000"/>
            </a:xfrm>
            <a:prstGeom prst="rect">
              <a:avLst/>
            </a:prstGeom>
            <a:solidFill>
              <a:srgbClr val="B0106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latin typeface="Arial"/>
                  <a:cs typeface="Arial"/>
                </a:rPr>
                <a:t>15 hours childcare -                       Ages 3 &amp; 4</a:t>
              </a:r>
              <a:endParaRPr lang="en-US">
                <a:solidFill>
                  <a:schemeClr val="tx1"/>
                </a:solidFill>
                <a:latin typeface="Arial"/>
                <a:cs typeface="Arial"/>
              </a:endParaRPr>
            </a:p>
          </p:txBody>
        </p:sp>
        <p:sp>
          <p:nvSpPr>
            <p:cNvPr id="13" name="TextBox 12">
              <a:extLst>
                <a:ext uri="{FF2B5EF4-FFF2-40B4-BE49-F238E27FC236}">
                  <a16:creationId xmlns:a16="http://schemas.microsoft.com/office/drawing/2014/main" id="{527047B0-31F1-7A39-CE25-548C973D8F22}"/>
                </a:ext>
              </a:extLst>
            </p:cNvPr>
            <p:cNvSpPr txBox="1"/>
            <p:nvPr/>
          </p:nvSpPr>
          <p:spPr>
            <a:xfrm>
              <a:off x="4489782" y="2341374"/>
              <a:ext cx="3240000" cy="3838724"/>
            </a:xfrm>
            <a:prstGeom prst="rect">
              <a:avLst/>
            </a:prstGeom>
            <a:solidFill>
              <a:srgbClr val="E0E0E0">
                <a:alpha val="78824"/>
              </a:srgbClr>
            </a:solidFill>
          </p:spPr>
          <p:txBody>
            <a:bodyPr wrap="square" lIns="72000" tIns="72000" rIns="72000" bIns="72000" anchor="t">
              <a:noAutofit/>
            </a:bodyPr>
            <a:lstStyle/>
            <a:p>
              <a:pPr marL="285750" indent="-285750" algn="l">
                <a:buFont typeface="Arial" panose="020B0604020202020204" pitchFamily="34" charset="0"/>
                <a:buChar char="•"/>
              </a:pPr>
              <a:r>
                <a:rPr lang="en-GB" sz="1400" b="1" i="0">
                  <a:solidFill>
                    <a:schemeClr val="tx1">
                      <a:lumMod val="85000"/>
                      <a:lumOff val="15000"/>
                    </a:schemeClr>
                  </a:solidFill>
                  <a:effectLst/>
                  <a:latin typeface="Arial"/>
                  <a:cs typeface="Arial"/>
                </a:rPr>
                <a:t>For all families</a:t>
              </a:r>
              <a:r>
                <a:rPr lang="en-GB" sz="1400" b="0" i="0">
                  <a:solidFill>
                    <a:schemeClr val="tx1">
                      <a:lumMod val="85000"/>
                      <a:lumOff val="15000"/>
                    </a:schemeClr>
                  </a:solidFill>
                  <a:effectLst/>
                  <a:latin typeface="Arial"/>
                  <a:cs typeface="Arial"/>
                </a:rPr>
                <a:t> </a:t>
              </a:r>
              <a:r>
                <a:rPr lang="en-GB" sz="1400" b="1" i="0">
                  <a:solidFill>
                    <a:schemeClr val="tx1">
                      <a:lumMod val="85000"/>
                      <a:lumOff val="15000"/>
                    </a:schemeClr>
                  </a:solidFill>
                  <a:effectLst/>
                  <a:latin typeface="Arial"/>
                  <a:cs typeface="Arial"/>
                </a:rPr>
                <a:t>in England</a:t>
              </a:r>
              <a:r>
                <a:rPr lang="en-GB" sz="1400">
                  <a:solidFill>
                    <a:schemeClr val="tx1">
                      <a:lumMod val="85000"/>
                      <a:lumOff val="15000"/>
                    </a:schemeClr>
                  </a:solidFill>
                  <a:latin typeface="Arial"/>
                  <a:cs typeface="Arial"/>
                </a:rPr>
                <a:t> w</a:t>
              </a:r>
              <a:r>
                <a:rPr lang="en-GB" sz="1400" b="0" i="0">
                  <a:solidFill>
                    <a:schemeClr val="tx1">
                      <a:lumMod val="85000"/>
                      <a:lumOff val="15000"/>
                    </a:schemeClr>
                  </a:solidFill>
                  <a:effectLst/>
                  <a:latin typeface="Arial"/>
                  <a:cs typeface="Arial"/>
                </a:rPr>
                <a:t>ith </a:t>
              </a:r>
              <a:r>
                <a:rPr lang="en-GB" sz="1400" b="1" i="0">
                  <a:solidFill>
                    <a:schemeClr val="tx1">
                      <a:lumMod val="85000"/>
                      <a:lumOff val="15000"/>
                    </a:schemeClr>
                  </a:solidFill>
                  <a:effectLst/>
                  <a:latin typeface="Arial"/>
                  <a:cs typeface="Arial"/>
                </a:rPr>
                <a:t>3 and 4-year-old children</a:t>
              </a:r>
            </a:p>
            <a:p>
              <a:pPr algn="l"/>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400" b="1" i="0">
                  <a:solidFill>
                    <a:schemeClr val="tx1">
                      <a:lumMod val="85000"/>
                      <a:lumOff val="15000"/>
                    </a:schemeClr>
                  </a:solidFill>
                  <a:effectLst/>
                  <a:latin typeface="Arial"/>
                  <a:cs typeface="Arial"/>
                </a:rPr>
                <a:t>15 hours of childcare</a:t>
              </a:r>
              <a:r>
                <a:rPr lang="en-GB" sz="1400" b="0" i="0">
                  <a:solidFill>
                    <a:schemeClr val="tx1">
                      <a:lumMod val="85000"/>
                      <a:lumOff val="15000"/>
                    </a:schemeClr>
                  </a:solidFill>
                  <a:effectLst/>
                  <a:latin typeface="Arial"/>
                  <a:cs typeface="Arial"/>
                </a:rPr>
                <a:t> or early education for </a:t>
              </a:r>
              <a:r>
                <a:rPr lang="en-GB" sz="1400" b="1" i="0">
                  <a:solidFill>
                    <a:schemeClr val="tx1">
                      <a:lumMod val="85000"/>
                      <a:lumOff val="15000"/>
                    </a:schemeClr>
                  </a:solidFill>
                  <a:effectLst/>
                  <a:latin typeface="Arial"/>
                  <a:cs typeface="Arial"/>
                </a:rPr>
                <a:t>38 weeks</a:t>
              </a:r>
            </a:p>
            <a:p>
              <a:pPr algn="l"/>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400" b="0" i="0">
                  <a:solidFill>
                    <a:schemeClr val="tx1">
                      <a:lumMod val="85000"/>
                      <a:lumOff val="15000"/>
                    </a:schemeClr>
                  </a:solidFill>
                  <a:effectLst/>
                  <a:latin typeface="Arial"/>
                  <a:cs typeface="Arial"/>
                </a:rPr>
                <a:t>A total of </a:t>
              </a:r>
              <a:r>
                <a:rPr lang="en-GB" sz="1400" b="1" i="0">
                  <a:solidFill>
                    <a:schemeClr val="tx1">
                      <a:lumMod val="85000"/>
                      <a:lumOff val="15000"/>
                    </a:schemeClr>
                  </a:solidFill>
                  <a:effectLst/>
                  <a:latin typeface="Arial"/>
                  <a:cs typeface="Arial"/>
                </a:rPr>
                <a:t>570 hours per year</a:t>
              </a:r>
              <a:r>
                <a:rPr lang="en-GB" sz="1400" b="0" i="0">
                  <a:solidFill>
                    <a:schemeClr val="tx1">
                      <a:lumMod val="85000"/>
                      <a:lumOff val="15000"/>
                    </a:schemeClr>
                  </a:solidFill>
                  <a:effectLst/>
                  <a:latin typeface="Arial"/>
                  <a:cs typeface="Arial"/>
                </a:rPr>
                <a:t>, that </a:t>
              </a:r>
              <a:r>
                <a:rPr lang="en-GB" sz="1400">
                  <a:solidFill>
                    <a:schemeClr val="tx1">
                      <a:lumMod val="85000"/>
                      <a:lumOff val="15000"/>
                    </a:schemeClr>
                  </a:solidFill>
                  <a:latin typeface="Arial"/>
                  <a:cs typeface="Arial"/>
                </a:rPr>
                <a:t>they</a:t>
              </a:r>
              <a:r>
                <a:rPr lang="en-GB" sz="1400" b="0" i="0">
                  <a:solidFill>
                    <a:schemeClr val="tx1">
                      <a:lumMod val="85000"/>
                      <a:lumOff val="15000"/>
                    </a:schemeClr>
                  </a:solidFill>
                  <a:effectLst/>
                  <a:latin typeface="Arial"/>
                  <a:cs typeface="Arial"/>
                </a:rPr>
                <a:t> can use flexibly with one or more childcare provider</a:t>
              </a:r>
            </a:p>
            <a:p>
              <a:pPr algn="l"/>
              <a:endParaRPr lang="en-GB" sz="1400" b="1">
                <a:solidFill>
                  <a:schemeClr val="tx1">
                    <a:lumMod val="85000"/>
                    <a:lumOff val="1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b="1" i="0">
                  <a:solidFill>
                    <a:schemeClr val="tx1">
                      <a:lumMod val="85000"/>
                      <a:lumOff val="15000"/>
                    </a:schemeClr>
                  </a:solidFill>
                  <a:effectLst/>
                  <a:latin typeface="Arial"/>
                  <a:cs typeface="Arial"/>
                </a:rPr>
                <a:t>If you are a childcare provider, speak to your local authority if you are interested in delivering the entitlements. </a:t>
              </a:r>
            </a:p>
            <a:p>
              <a:pPr algn="l"/>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DB36E097-5FF2-8437-F95E-4792410E7EA2}"/>
              </a:ext>
              <a:ext uri="{C183D7F6-B498-43B3-948B-1728B52AA6E4}">
                <adec:decorative xmlns:adec="http://schemas.microsoft.com/office/drawing/2017/decorative" val="1"/>
              </a:ext>
            </a:extLst>
          </p:cNvPr>
          <p:cNvGrpSpPr/>
          <p:nvPr/>
        </p:nvGrpSpPr>
        <p:grpSpPr>
          <a:xfrm>
            <a:off x="7867651" y="1125665"/>
            <a:ext cx="4171950" cy="4792080"/>
            <a:chOff x="8014718" y="1294723"/>
            <a:chExt cx="4171950" cy="4792080"/>
          </a:xfrm>
        </p:grpSpPr>
        <p:sp>
          <p:nvSpPr>
            <p:cNvPr id="6" name="Rectangle 5">
              <a:extLst>
                <a:ext uri="{FF2B5EF4-FFF2-40B4-BE49-F238E27FC236}">
                  <a16:creationId xmlns:a16="http://schemas.microsoft.com/office/drawing/2014/main" id="{B5503152-E9DA-BBBD-23D3-55676BEE3CE5}"/>
                </a:ext>
              </a:extLst>
            </p:cNvPr>
            <p:cNvSpPr/>
            <p:nvPr/>
          </p:nvSpPr>
          <p:spPr>
            <a:xfrm>
              <a:off x="8038677" y="1294723"/>
              <a:ext cx="4147991" cy="86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latin typeface="Arial" panose="020B0604020202020204" pitchFamily="34" charset="0"/>
                  <a:cs typeface="Arial" panose="020B0604020202020204" pitchFamily="34" charset="0"/>
                </a:rPr>
                <a:t>30 hours childcare –</a:t>
              </a:r>
            </a:p>
            <a:p>
              <a:pPr algn="ctr"/>
              <a:r>
                <a:rPr lang="en-GB" sz="1600" b="1">
                  <a:solidFill>
                    <a:schemeClr val="tx1"/>
                  </a:solidFill>
                  <a:latin typeface="Arial" panose="020B0604020202020204" pitchFamily="34" charset="0"/>
                  <a:cs typeface="Arial" panose="020B0604020202020204" pitchFamily="34" charset="0"/>
                </a:rPr>
                <a:t>Ages 3 &amp; 4</a:t>
              </a:r>
            </a:p>
          </p:txBody>
        </p:sp>
        <p:sp>
          <p:nvSpPr>
            <p:cNvPr id="15" name="TextBox 14">
              <a:extLst>
                <a:ext uri="{FF2B5EF4-FFF2-40B4-BE49-F238E27FC236}">
                  <a16:creationId xmlns:a16="http://schemas.microsoft.com/office/drawing/2014/main" id="{6408F71A-1977-6208-3833-C8708CD1AFAD}"/>
                </a:ext>
              </a:extLst>
            </p:cNvPr>
            <p:cNvSpPr txBox="1"/>
            <p:nvPr/>
          </p:nvSpPr>
          <p:spPr>
            <a:xfrm>
              <a:off x="8014718" y="2248078"/>
              <a:ext cx="4171950" cy="3838725"/>
            </a:xfrm>
            <a:prstGeom prst="rect">
              <a:avLst/>
            </a:prstGeom>
            <a:solidFill>
              <a:srgbClr val="E0E0E0">
                <a:alpha val="78824"/>
              </a:srgbClr>
            </a:solidFill>
          </p:spPr>
          <p:txBody>
            <a:bodyPr wrap="square" lIns="72000" tIns="72000" rIns="72000" bIns="72000" anchor="t">
              <a:noAutofit/>
            </a:bodyPr>
            <a:lstStyle/>
            <a:p>
              <a:pPr marL="285750" indent="-285750" algn="l">
                <a:buFont typeface="Arial" panose="020B0604020202020204" pitchFamily="34" charset="0"/>
                <a:buChar char="•"/>
              </a:pPr>
              <a:r>
                <a:rPr lang="en-GB" sz="1400" b="0" i="0">
                  <a:solidFill>
                    <a:schemeClr val="tx1">
                      <a:lumMod val="85000"/>
                      <a:lumOff val="15000"/>
                    </a:schemeClr>
                  </a:solidFill>
                  <a:effectLst/>
                  <a:latin typeface="Arial"/>
                  <a:cs typeface="Arial"/>
                </a:rPr>
                <a:t>For </a:t>
              </a:r>
              <a:r>
                <a:rPr lang="en-GB" sz="1400" b="1" i="0">
                  <a:solidFill>
                    <a:schemeClr val="tx1">
                      <a:lumMod val="85000"/>
                      <a:lumOff val="15000"/>
                    </a:schemeClr>
                  </a:solidFill>
                  <a:effectLst/>
                  <a:latin typeface="Arial"/>
                  <a:cs typeface="Arial"/>
                </a:rPr>
                <a:t>working</a:t>
              </a:r>
              <a:r>
                <a:rPr lang="en-GB" sz="1400" b="0" i="0">
                  <a:solidFill>
                    <a:schemeClr val="tx1">
                      <a:lumMod val="85000"/>
                      <a:lumOff val="15000"/>
                    </a:schemeClr>
                  </a:solidFill>
                  <a:effectLst/>
                  <a:latin typeface="Arial"/>
                  <a:cs typeface="Arial"/>
                </a:rPr>
                <a:t> families </a:t>
              </a:r>
              <a:r>
                <a:rPr lang="en-GB" sz="1400" b="1" i="0">
                  <a:solidFill>
                    <a:schemeClr val="tx1">
                      <a:lumMod val="85000"/>
                      <a:lumOff val="15000"/>
                    </a:schemeClr>
                  </a:solidFill>
                  <a:effectLst/>
                  <a:latin typeface="Arial"/>
                  <a:cs typeface="Arial"/>
                </a:rPr>
                <a:t>in England</a:t>
              </a:r>
              <a:r>
                <a:rPr lang="en-GB" sz="1400">
                  <a:solidFill>
                    <a:schemeClr val="tx1">
                      <a:lumMod val="85000"/>
                      <a:lumOff val="15000"/>
                    </a:schemeClr>
                  </a:solidFill>
                  <a:latin typeface="Arial"/>
                  <a:cs typeface="Arial"/>
                </a:rPr>
                <a:t> w</a:t>
              </a:r>
              <a:r>
                <a:rPr lang="en-GB" sz="1400" b="0" i="0">
                  <a:solidFill>
                    <a:schemeClr val="tx1">
                      <a:lumMod val="85000"/>
                      <a:lumOff val="15000"/>
                    </a:schemeClr>
                  </a:solidFill>
                  <a:effectLst/>
                  <a:latin typeface="Arial"/>
                  <a:cs typeface="Arial"/>
                </a:rPr>
                <a:t>ith </a:t>
              </a:r>
              <a:r>
                <a:rPr lang="en-GB" sz="1400" b="1" i="0">
                  <a:solidFill>
                    <a:schemeClr val="tx1">
                      <a:lumMod val="85000"/>
                      <a:lumOff val="15000"/>
                    </a:schemeClr>
                  </a:solidFill>
                  <a:effectLst/>
                  <a:latin typeface="Arial"/>
                  <a:cs typeface="Arial"/>
                </a:rPr>
                <a:t>3 and 4-year-old children</a:t>
              </a:r>
            </a:p>
            <a:p>
              <a:pPr marL="285750" indent="-285750" algn="l">
                <a:buFont typeface="Arial" panose="020B0604020202020204" pitchFamily="34" charset="0"/>
                <a:buChar char="•"/>
              </a:pPr>
              <a:endParaRPr lang="en-GB" sz="1400" b="1">
                <a:solidFill>
                  <a:schemeClr val="tx1">
                    <a:lumMod val="85000"/>
                    <a:lumOff val="15000"/>
                  </a:schemeClr>
                </a:solidFill>
                <a:latin typeface="Arial"/>
                <a:cs typeface="Arial"/>
              </a:endParaRPr>
            </a:p>
            <a:p>
              <a:pPr marL="285750" indent="-285750">
                <a:buFont typeface="Arial" panose="020B0604020202020204" pitchFamily="34" charset="0"/>
                <a:buChar char="•"/>
              </a:pPr>
              <a:r>
                <a:rPr lang="en-GB" sz="1400" b="0" i="0">
                  <a:solidFill>
                    <a:schemeClr val="tx1">
                      <a:lumMod val="85000"/>
                      <a:lumOff val="15000"/>
                    </a:schemeClr>
                  </a:solidFill>
                  <a:effectLst/>
                  <a:latin typeface="Arial" panose="020B0604020202020204" pitchFamily="34" charset="0"/>
                  <a:cs typeface="Arial" panose="020B0604020202020204" pitchFamily="34" charset="0"/>
                </a:rPr>
                <a:t>Each parent earning</a:t>
              </a:r>
              <a:r>
                <a:rPr lang="en-GB" sz="1400" b="1" i="0">
                  <a:solidFill>
                    <a:schemeClr val="tx1">
                      <a:lumMod val="85000"/>
                      <a:lumOff val="15000"/>
                    </a:schemeClr>
                  </a:solidFill>
                  <a:effectLst/>
                  <a:latin typeface="Arial" panose="020B0604020202020204" pitchFamily="34" charset="0"/>
                  <a:cs typeface="Arial" panose="020B0604020202020204" pitchFamily="34" charset="0"/>
                </a:rPr>
                <a:t> </a:t>
              </a:r>
              <a:r>
                <a:rPr lang="en-GB" sz="1400" b="1">
                  <a:latin typeface="Arial" panose="020B0604020202020204" pitchFamily="34" charset="0"/>
                  <a:cs typeface="Arial" panose="020B0604020202020204" pitchFamily="34" charset="0"/>
                </a:rPr>
                <a:t>at least the equivalent of 16 hours/week at national minimum wage </a:t>
              </a:r>
              <a:r>
                <a:rPr lang="en-GB" sz="1400">
                  <a:latin typeface="Arial" panose="020B0604020202020204" pitchFamily="34" charset="0"/>
                  <a:cs typeface="Arial" panose="020B0604020202020204" pitchFamily="34" charset="0"/>
                </a:rPr>
                <a:t>but </a:t>
              </a:r>
              <a:r>
                <a:rPr lang="en-GB" sz="1400" b="1">
                  <a:latin typeface="Arial" panose="020B0604020202020204" pitchFamily="34" charset="0"/>
                  <a:cs typeface="Arial" panose="020B0604020202020204" pitchFamily="34" charset="0"/>
                </a:rPr>
                <a:t>under £100,000 </a:t>
              </a:r>
              <a:r>
                <a:rPr lang="en-GB" sz="1400">
                  <a:latin typeface="Arial" panose="020B0604020202020204" pitchFamily="34" charset="0"/>
                  <a:cs typeface="Arial" panose="020B0604020202020204" pitchFamily="34" charset="0"/>
                </a:rPr>
                <a:t>adjusted net income/year</a:t>
              </a:r>
              <a:endParaRPr lang="en-GB" sz="1400" b="1" i="0">
                <a:solidFill>
                  <a:schemeClr val="tx1">
                    <a:lumMod val="85000"/>
                    <a:lumOff val="15000"/>
                  </a:schemeClr>
                </a:solidFill>
                <a:effectLst/>
                <a:latin typeface="Arial"/>
                <a:cs typeface="Arial"/>
              </a:endParaRPr>
            </a:p>
            <a:p>
              <a:pPr marL="285750" indent="-285750" algn="l">
                <a:buFont typeface="Arial" panose="020B0604020202020204" pitchFamily="34" charset="0"/>
                <a:buChar char="•"/>
              </a:pPr>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400" b="1">
                  <a:solidFill>
                    <a:schemeClr val="tx1">
                      <a:lumMod val="85000"/>
                      <a:lumOff val="15000"/>
                    </a:schemeClr>
                  </a:solidFill>
                  <a:latin typeface="Arial"/>
                  <a:cs typeface="Arial"/>
                </a:rPr>
                <a:t>3</a:t>
              </a:r>
              <a:r>
                <a:rPr lang="en-GB" sz="1400" b="1" i="0">
                  <a:solidFill>
                    <a:schemeClr val="tx1">
                      <a:lumMod val="85000"/>
                      <a:lumOff val="15000"/>
                    </a:schemeClr>
                  </a:solidFill>
                  <a:effectLst/>
                  <a:latin typeface="Arial"/>
                  <a:cs typeface="Arial"/>
                </a:rPr>
                <a:t>0 hours</a:t>
              </a:r>
              <a:r>
                <a:rPr lang="en-GB" sz="1400" b="0" i="0">
                  <a:solidFill>
                    <a:schemeClr val="tx1">
                      <a:lumMod val="85000"/>
                      <a:lumOff val="15000"/>
                    </a:schemeClr>
                  </a:solidFill>
                  <a:effectLst/>
                  <a:latin typeface="Arial"/>
                  <a:cs typeface="Arial"/>
                </a:rPr>
                <a:t> </a:t>
              </a:r>
              <a:r>
                <a:rPr lang="en-GB" sz="1400" b="1" i="0">
                  <a:solidFill>
                    <a:schemeClr val="tx1">
                      <a:lumMod val="85000"/>
                      <a:lumOff val="15000"/>
                    </a:schemeClr>
                  </a:solidFill>
                  <a:effectLst/>
                  <a:latin typeface="Arial"/>
                  <a:cs typeface="Arial"/>
                </a:rPr>
                <a:t>of childcare</a:t>
              </a:r>
              <a:r>
                <a:rPr lang="en-GB" sz="1400" b="0" i="0">
                  <a:solidFill>
                    <a:schemeClr val="tx1">
                      <a:lumMod val="85000"/>
                      <a:lumOff val="15000"/>
                    </a:schemeClr>
                  </a:solidFill>
                  <a:effectLst/>
                  <a:latin typeface="Arial"/>
                  <a:cs typeface="Arial"/>
                </a:rPr>
                <a:t> or early education for </a:t>
              </a:r>
              <a:r>
                <a:rPr lang="en-GB" sz="1400" b="1" i="0">
                  <a:solidFill>
                    <a:schemeClr val="tx1">
                      <a:lumMod val="85000"/>
                      <a:lumOff val="15000"/>
                    </a:schemeClr>
                  </a:solidFill>
                  <a:effectLst/>
                  <a:latin typeface="Arial"/>
                  <a:cs typeface="Arial"/>
                </a:rPr>
                <a:t>38 weeks</a:t>
              </a:r>
            </a:p>
            <a:p>
              <a:pPr marL="285750" indent="-285750" algn="l">
                <a:buFont typeface="Arial" panose="020B0604020202020204" pitchFamily="34" charset="0"/>
                <a:buChar char="•"/>
              </a:pPr>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400" b="0" i="0">
                  <a:solidFill>
                    <a:schemeClr val="tx1">
                      <a:lumMod val="85000"/>
                      <a:lumOff val="15000"/>
                    </a:schemeClr>
                  </a:solidFill>
                  <a:effectLst/>
                  <a:latin typeface="Arial"/>
                  <a:cs typeface="Arial"/>
                </a:rPr>
                <a:t>A total of </a:t>
              </a:r>
              <a:r>
                <a:rPr lang="en-GB" sz="1400" b="1" i="0">
                  <a:solidFill>
                    <a:schemeClr val="tx1">
                      <a:lumMod val="85000"/>
                      <a:lumOff val="15000"/>
                    </a:schemeClr>
                  </a:solidFill>
                  <a:effectLst/>
                  <a:latin typeface="Arial"/>
                  <a:cs typeface="Arial"/>
                </a:rPr>
                <a:t>1,140 hours per year</a:t>
              </a:r>
              <a:r>
                <a:rPr lang="en-GB" sz="1400" b="0" i="0">
                  <a:solidFill>
                    <a:schemeClr val="tx1">
                      <a:lumMod val="85000"/>
                      <a:lumOff val="15000"/>
                    </a:schemeClr>
                  </a:solidFill>
                  <a:effectLst/>
                  <a:latin typeface="Arial"/>
                  <a:cs typeface="Arial"/>
                </a:rPr>
                <a:t>, that </a:t>
              </a:r>
              <a:r>
                <a:rPr lang="en-GB" sz="1400">
                  <a:solidFill>
                    <a:schemeClr val="tx1">
                      <a:lumMod val="85000"/>
                      <a:lumOff val="15000"/>
                    </a:schemeClr>
                  </a:solidFill>
                  <a:latin typeface="Arial"/>
                  <a:cs typeface="Arial"/>
                </a:rPr>
                <a:t>they</a:t>
              </a:r>
              <a:r>
                <a:rPr lang="en-GB" sz="1400" b="0" i="0">
                  <a:solidFill>
                    <a:schemeClr val="tx1">
                      <a:lumMod val="85000"/>
                      <a:lumOff val="15000"/>
                    </a:schemeClr>
                  </a:solidFill>
                  <a:effectLst/>
                  <a:latin typeface="Arial"/>
                  <a:cs typeface="Arial"/>
                </a:rPr>
                <a:t> can use flexibly with one or more</a:t>
              </a:r>
              <a:br>
                <a:rPr lang="en-GB" sz="1400" b="0" i="0">
                  <a:effectLst/>
                  <a:latin typeface="Arial" panose="020B0604020202020204" pitchFamily="34" charset="0"/>
                  <a:cs typeface="Arial" panose="020B0604020202020204" pitchFamily="34" charset="0"/>
                </a:rPr>
              </a:br>
              <a:r>
                <a:rPr lang="en-GB" sz="1400" b="0" i="0">
                  <a:solidFill>
                    <a:schemeClr val="tx1">
                      <a:lumMod val="85000"/>
                      <a:lumOff val="15000"/>
                    </a:schemeClr>
                  </a:solidFill>
                  <a:effectLst/>
                  <a:latin typeface="Arial"/>
                  <a:cs typeface="Arial"/>
                </a:rPr>
                <a:t>childcare provider</a:t>
              </a:r>
            </a:p>
            <a:p>
              <a:pPr marL="285750" indent="-285750" algn="l">
                <a:buFont typeface="Arial" panose="020B0604020202020204" pitchFamily="34" charset="0"/>
                <a:buChar char="•"/>
              </a:pPr>
              <a:endParaRPr lang="en-GB" sz="1400" b="1">
                <a:solidFill>
                  <a:schemeClr val="tx1">
                    <a:lumMod val="85000"/>
                    <a:lumOff val="1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b="1" i="0">
                  <a:solidFill>
                    <a:schemeClr val="tx1">
                      <a:lumMod val="85000"/>
                      <a:lumOff val="15000"/>
                    </a:schemeClr>
                  </a:solidFill>
                  <a:effectLst/>
                  <a:latin typeface="Arial"/>
                  <a:cs typeface="Arial"/>
                </a:rPr>
                <a:t>If you are a childcare provider, speak to your local authority if you are interested in delivering the entitlements. </a:t>
              </a:r>
            </a:p>
          </p:txBody>
        </p:sp>
      </p:grpSp>
      <p:sp>
        <p:nvSpPr>
          <p:cNvPr id="12" name="Title 1">
            <a:extLst>
              <a:ext uri="{FF2B5EF4-FFF2-40B4-BE49-F238E27FC236}">
                <a16:creationId xmlns:a16="http://schemas.microsoft.com/office/drawing/2014/main" id="{BC360047-E15E-E720-C07D-74474984E209}"/>
              </a:ext>
            </a:extLst>
          </p:cNvPr>
          <p:cNvSpPr txBox="1">
            <a:spLocks/>
          </p:cNvSpPr>
          <p:nvPr/>
        </p:nvSpPr>
        <p:spPr>
          <a:xfrm>
            <a:off x="0" y="0"/>
            <a:ext cx="10954512" cy="1325563"/>
          </a:xfrm>
          <a:prstGeom prst="rect">
            <a:avLst/>
          </a:prstGeom>
        </p:spPr>
        <p:txBody>
          <a:bodyPr vert="horz" lIns="360000" tIns="108000" rIns="108000" bIns="1080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900" b="1">
                <a:solidFill>
                  <a:schemeClr val="tx1">
                    <a:lumMod val="85000"/>
                    <a:lumOff val="15000"/>
                  </a:schemeClr>
                </a:solidFill>
                <a:latin typeface="Arial"/>
                <a:cs typeface="Arial"/>
              </a:rPr>
              <a:t> Existing childcare support packages - 2/2</a:t>
            </a:r>
            <a:endParaRPr lang="en-GB" sz="2900" b="1">
              <a:solidFill>
                <a:schemeClr val="tx1">
                  <a:lumMod val="85000"/>
                  <a:lumOff val="15000"/>
                </a:schemeClr>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82BC3A75-D858-484A-9D7B-92C54A14A945}"/>
              </a:ext>
              <a:ext uri="{C183D7F6-B498-43B3-948B-1728B52AA6E4}">
                <adec:decorative xmlns:adec="http://schemas.microsoft.com/office/drawing/2017/decorative" val="1"/>
              </a:ext>
            </a:extLst>
          </p:cNvPr>
          <p:cNvGrpSpPr/>
          <p:nvPr/>
        </p:nvGrpSpPr>
        <p:grpSpPr>
          <a:xfrm>
            <a:off x="759273" y="1125665"/>
            <a:ext cx="3240000" cy="5059119"/>
            <a:chOff x="887289" y="1125665"/>
            <a:chExt cx="3240000" cy="5059119"/>
          </a:xfrm>
        </p:grpSpPr>
        <p:sp>
          <p:nvSpPr>
            <p:cNvPr id="5" name="Rectangle 4">
              <a:extLst>
                <a:ext uri="{FF2B5EF4-FFF2-40B4-BE49-F238E27FC236}">
                  <a16:creationId xmlns:a16="http://schemas.microsoft.com/office/drawing/2014/main" id="{06005939-A3EE-6C7D-2A61-ADF2F5F87B12}"/>
                </a:ext>
              </a:extLst>
            </p:cNvPr>
            <p:cNvSpPr/>
            <p:nvPr/>
          </p:nvSpPr>
          <p:spPr>
            <a:xfrm>
              <a:off x="887289" y="1125665"/>
              <a:ext cx="3240000" cy="86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latin typeface="Arial" panose="020B0604020202020204" pitchFamily="34" charset="0"/>
                  <a:cs typeface="Arial" panose="020B0604020202020204" pitchFamily="34" charset="0"/>
                </a:rPr>
                <a:t>15 hours childcare – </a:t>
              </a:r>
            </a:p>
            <a:p>
              <a:pPr algn="ctr"/>
              <a:r>
                <a:rPr lang="en-GB" sz="1600" b="1">
                  <a:solidFill>
                    <a:schemeClr val="tx1"/>
                  </a:solidFill>
                  <a:latin typeface="Arial" panose="020B0604020202020204" pitchFamily="34" charset="0"/>
                  <a:cs typeface="Arial" panose="020B0604020202020204" pitchFamily="34" charset="0"/>
                </a:rPr>
                <a:t>Age 2 receiving additional government support</a:t>
              </a:r>
            </a:p>
          </p:txBody>
        </p:sp>
        <p:sp>
          <p:nvSpPr>
            <p:cNvPr id="11" name="TextBox 10">
              <a:extLst>
                <a:ext uri="{FF2B5EF4-FFF2-40B4-BE49-F238E27FC236}">
                  <a16:creationId xmlns:a16="http://schemas.microsoft.com/office/drawing/2014/main" id="{0976823E-1183-6C94-1625-06679748EB60}"/>
                </a:ext>
              </a:extLst>
            </p:cNvPr>
            <p:cNvSpPr txBox="1"/>
            <p:nvPr/>
          </p:nvSpPr>
          <p:spPr>
            <a:xfrm>
              <a:off x="887289" y="2068446"/>
              <a:ext cx="3240000" cy="4116338"/>
            </a:xfrm>
            <a:prstGeom prst="rect">
              <a:avLst/>
            </a:prstGeom>
            <a:solidFill>
              <a:srgbClr val="E0E0E0">
                <a:alpha val="78824"/>
              </a:srgbClr>
            </a:solidFill>
          </p:spPr>
          <p:txBody>
            <a:bodyPr wrap="square" lIns="72000" tIns="72000" rIns="72000" bIns="72000" anchor="t">
              <a:noAutofit/>
            </a:bodyPr>
            <a:lstStyle/>
            <a:p>
              <a:pPr marL="285750" indent="-285750" algn="l">
                <a:buFont typeface="Arial" panose="020B0604020202020204" pitchFamily="34" charset="0"/>
                <a:buChar char="•"/>
              </a:pPr>
              <a:r>
                <a:rPr lang="en-GB" sz="1400" b="0" i="0">
                  <a:solidFill>
                    <a:schemeClr val="tx1">
                      <a:lumMod val="85000"/>
                      <a:lumOff val="15000"/>
                    </a:schemeClr>
                  </a:solidFill>
                  <a:effectLst/>
                  <a:latin typeface="Arial"/>
                  <a:cs typeface="Arial"/>
                </a:rPr>
                <a:t>For families </a:t>
              </a:r>
              <a:r>
                <a:rPr lang="en-GB" sz="1400" b="1" i="0">
                  <a:solidFill>
                    <a:schemeClr val="tx1">
                      <a:lumMod val="85000"/>
                      <a:lumOff val="15000"/>
                    </a:schemeClr>
                  </a:solidFill>
                  <a:effectLst/>
                  <a:latin typeface="Arial"/>
                  <a:cs typeface="Arial"/>
                </a:rPr>
                <a:t>in England, </a:t>
              </a:r>
              <a:r>
                <a:rPr lang="en-GB" sz="1400" b="0" i="0">
                  <a:solidFill>
                    <a:schemeClr val="tx1">
                      <a:lumMod val="85000"/>
                      <a:lumOff val="15000"/>
                    </a:schemeClr>
                  </a:solidFill>
                  <a:effectLst/>
                  <a:latin typeface="Arial"/>
                  <a:cs typeface="Arial"/>
                </a:rPr>
                <a:t>receiving some forms of </a:t>
              </a:r>
              <a:r>
                <a:rPr lang="en-GB" sz="1400">
                  <a:solidFill>
                    <a:schemeClr val="tx1">
                      <a:lumMod val="85000"/>
                      <a:lumOff val="15000"/>
                    </a:schemeClr>
                  </a:solidFill>
                  <a:latin typeface="Arial"/>
                  <a:cs typeface="Arial"/>
                </a:rPr>
                <a:t>additional government </a:t>
              </a:r>
              <a:r>
                <a:rPr lang="en-GB" sz="1400" b="0" i="0">
                  <a:solidFill>
                    <a:schemeClr val="tx1">
                      <a:lumMod val="85000"/>
                      <a:lumOff val="15000"/>
                    </a:schemeClr>
                  </a:solidFill>
                  <a:effectLst/>
                  <a:latin typeface="Arial"/>
                  <a:cs typeface="Arial"/>
                </a:rPr>
                <a:t>support. </a:t>
              </a:r>
              <a:r>
                <a:rPr lang="en-GB" sz="1400">
                  <a:solidFill>
                    <a:srgbClr val="111111"/>
                  </a:solidFill>
                  <a:latin typeface="Arial" panose="020B0604020202020204" pitchFamily="34" charset="0"/>
                  <a:cs typeface="Arial" panose="020B0604020202020204" pitchFamily="34" charset="0"/>
                </a:rPr>
                <a:t>V</a:t>
              </a:r>
              <a:r>
                <a:rPr lang="en-GB" sz="1400" b="0" i="0">
                  <a:solidFill>
                    <a:srgbClr val="111111"/>
                  </a:solidFill>
                  <a:effectLst/>
                  <a:latin typeface="Arial" panose="020B0604020202020204" pitchFamily="34" charset="0"/>
                  <a:cs typeface="Arial" panose="020B0604020202020204" pitchFamily="34" charset="0"/>
                </a:rPr>
                <a:t>isit </a:t>
              </a:r>
              <a:r>
                <a:rPr lang="en-GB" sz="1400" b="0" i="0" u="sng">
                  <a:effectLst/>
                  <a:latin typeface="Arial" panose="020B0604020202020204" pitchFamily="34" charset="0"/>
                  <a:cs typeface="Arial" panose="020B0604020202020204" pitchFamily="34" charset="0"/>
                  <a:hlinkClick r:id="rId3"/>
                </a:rPr>
                <a:t>GOV.UK</a:t>
              </a:r>
              <a:r>
                <a:rPr lang="en-GB" sz="1400" b="0" i="0">
                  <a:solidFill>
                    <a:srgbClr val="111111"/>
                  </a:solidFill>
                  <a:effectLst/>
                  <a:latin typeface="Arial" panose="020B0604020202020204" pitchFamily="34" charset="0"/>
                  <a:cs typeface="Arial" panose="020B0604020202020204" pitchFamily="34" charset="0"/>
                </a:rPr>
                <a:t> for further information.</a:t>
              </a:r>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a:p>
              <a:pPr algn="l"/>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400" b="0" i="0">
                  <a:solidFill>
                    <a:schemeClr val="tx1">
                      <a:lumMod val="85000"/>
                      <a:lumOff val="15000"/>
                    </a:schemeClr>
                  </a:solidFill>
                  <a:effectLst/>
                  <a:latin typeface="Arial"/>
                  <a:cs typeface="Arial"/>
                </a:rPr>
                <a:t>With </a:t>
              </a:r>
              <a:r>
                <a:rPr lang="en-GB" sz="1400" b="1" i="0">
                  <a:solidFill>
                    <a:schemeClr val="tx1">
                      <a:lumMod val="85000"/>
                      <a:lumOff val="15000"/>
                    </a:schemeClr>
                  </a:solidFill>
                  <a:effectLst/>
                  <a:latin typeface="Arial"/>
                  <a:cs typeface="Arial"/>
                </a:rPr>
                <a:t>2-year-old children</a:t>
              </a:r>
            </a:p>
            <a:p>
              <a:pPr marL="285750" indent="-285750" algn="l">
                <a:buFont typeface="Arial" panose="020B0604020202020204" pitchFamily="34" charset="0"/>
                <a:buChar char="•"/>
              </a:pPr>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400" b="1" i="0">
                  <a:solidFill>
                    <a:schemeClr val="tx1">
                      <a:lumMod val="85000"/>
                      <a:lumOff val="15000"/>
                    </a:schemeClr>
                  </a:solidFill>
                  <a:effectLst/>
                  <a:latin typeface="Arial"/>
                  <a:cs typeface="Arial"/>
                </a:rPr>
                <a:t>15 hours of childcare</a:t>
              </a:r>
              <a:r>
                <a:rPr lang="en-GB" sz="1400" b="0" i="0">
                  <a:solidFill>
                    <a:schemeClr val="tx1">
                      <a:lumMod val="85000"/>
                      <a:lumOff val="15000"/>
                    </a:schemeClr>
                  </a:solidFill>
                  <a:effectLst/>
                  <a:latin typeface="Arial"/>
                  <a:cs typeface="Arial"/>
                </a:rPr>
                <a:t> or early education for </a:t>
              </a:r>
              <a:r>
                <a:rPr lang="en-GB" sz="1400" b="1" i="0">
                  <a:solidFill>
                    <a:schemeClr val="tx1">
                      <a:lumMod val="85000"/>
                      <a:lumOff val="15000"/>
                    </a:schemeClr>
                  </a:solidFill>
                  <a:effectLst/>
                  <a:latin typeface="Arial"/>
                  <a:cs typeface="Arial"/>
                </a:rPr>
                <a:t>38 weeks</a:t>
              </a:r>
            </a:p>
            <a:p>
              <a:pPr marL="285750" indent="-285750" algn="l">
                <a:buFont typeface="Arial" panose="020B0604020202020204" pitchFamily="34" charset="0"/>
                <a:buChar char="•"/>
              </a:pPr>
              <a:endParaRPr lang="en-GB" sz="1400" b="0" i="0">
                <a:solidFill>
                  <a:schemeClr val="tx1">
                    <a:lumMod val="85000"/>
                    <a:lumOff val="15000"/>
                  </a:schemeClr>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400" b="0" i="0">
                  <a:solidFill>
                    <a:schemeClr val="tx1">
                      <a:lumMod val="85000"/>
                      <a:lumOff val="15000"/>
                    </a:schemeClr>
                  </a:solidFill>
                  <a:effectLst/>
                  <a:latin typeface="Arial"/>
                  <a:cs typeface="Arial"/>
                </a:rPr>
                <a:t>A total of </a:t>
              </a:r>
              <a:r>
                <a:rPr lang="en-GB" sz="1400" b="1" i="0">
                  <a:solidFill>
                    <a:schemeClr val="tx1">
                      <a:lumMod val="85000"/>
                      <a:lumOff val="15000"/>
                    </a:schemeClr>
                  </a:solidFill>
                  <a:effectLst/>
                  <a:latin typeface="Arial"/>
                  <a:cs typeface="Arial"/>
                </a:rPr>
                <a:t>570 hours per year</a:t>
              </a:r>
              <a:r>
                <a:rPr lang="en-GB" sz="1400" b="0" i="0">
                  <a:solidFill>
                    <a:schemeClr val="tx1">
                      <a:lumMod val="85000"/>
                      <a:lumOff val="15000"/>
                    </a:schemeClr>
                  </a:solidFill>
                  <a:effectLst/>
                  <a:latin typeface="Arial"/>
                  <a:cs typeface="Arial"/>
                </a:rPr>
                <a:t>, that </a:t>
              </a:r>
              <a:r>
                <a:rPr lang="en-GB" sz="1400">
                  <a:solidFill>
                    <a:schemeClr val="tx1">
                      <a:lumMod val="85000"/>
                      <a:lumOff val="15000"/>
                    </a:schemeClr>
                  </a:solidFill>
                  <a:latin typeface="Arial"/>
                  <a:cs typeface="Arial"/>
                </a:rPr>
                <a:t>they</a:t>
              </a:r>
              <a:r>
                <a:rPr lang="en-GB" sz="1400" b="0" i="0">
                  <a:solidFill>
                    <a:schemeClr val="tx1">
                      <a:lumMod val="85000"/>
                      <a:lumOff val="15000"/>
                    </a:schemeClr>
                  </a:solidFill>
                  <a:effectLst/>
                  <a:latin typeface="Arial"/>
                  <a:cs typeface="Arial"/>
                </a:rPr>
                <a:t> can use flexibly with one or more childcare provider</a:t>
              </a:r>
            </a:p>
            <a:p>
              <a:pPr algn="l">
                <a:buFont typeface="Arial" panose="020B0604020202020204" pitchFamily="34" charset="0"/>
                <a:buChar char="•"/>
              </a:pPr>
              <a:endParaRPr lang="en-GB" sz="1400">
                <a:solidFill>
                  <a:schemeClr val="tx1">
                    <a:lumMod val="85000"/>
                    <a:lumOff val="1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b="1" i="0">
                  <a:solidFill>
                    <a:schemeClr val="tx1">
                      <a:lumMod val="85000"/>
                      <a:lumOff val="15000"/>
                    </a:schemeClr>
                  </a:solidFill>
                  <a:effectLst/>
                  <a:latin typeface="Arial"/>
                  <a:cs typeface="Arial"/>
                </a:rPr>
                <a:t>If you are a childcare provider, speak to your local authority if you are interested in delivering the entitlements. </a:t>
              </a:r>
            </a:p>
          </p:txBody>
        </p:sp>
      </p:grpSp>
      <p:sp>
        <p:nvSpPr>
          <p:cNvPr id="2" name="Title 1">
            <a:extLst>
              <a:ext uri="{FF2B5EF4-FFF2-40B4-BE49-F238E27FC236}">
                <a16:creationId xmlns:a16="http://schemas.microsoft.com/office/drawing/2014/main" id="{6903F565-A60F-EE1A-F558-F3BF89DD161B}"/>
              </a:ext>
            </a:extLst>
          </p:cNvPr>
          <p:cNvSpPr txBox="1">
            <a:spLocks noGrp="1"/>
          </p:cNvSpPr>
          <p:nvPr>
            <p:ph type="title" idx="4294967295"/>
          </p:nvPr>
        </p:nvSpPr>
        <p:spPr>
          <a:xfrm>
            <a:off x="2195905" y="6263565"/>
            <a:ext cx="7568293" cy="523220"/>
          </a:xfrm>
          <a:prstGeom prst="rect">
            <a:avLst/>
          </a:prstGeom>
          <a:solidFill>
            <a:schemeClr val="bg2"/>
          </a:solidFill>
          <a:ln w="12700">
            <a:solidFill>
              <a:schemeClr val="tx1"/>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Parents might be eligible to use more than one childcare schemes together.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Find out more from the </a:t>
            </a:r>
            <a:r>
              <a:rPr kumimoji="0" lang="en-GB"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hlinkClick r:id="rId4"/>
              </a:rPr>
              <a:t>Childcare Choices website</a:t>
            </a:r>
            <a:r>
              <a:rPr kumimoji="0" lang="en-GB"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003391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60F5F8-0E22-CFF7-2061-9B9552A533C3}"/>
              </a:ext>
            </a:extLst>
          </p:cNvPr>
          <p:cNvSpPr>
            <a:spLocks noGrp="1"/>
          </p:cNvSpPr>
          <p:nvPr>
            <p:ph idx="1"/>
          </p:nvPr>
        </p:nvSpPr>
        <p:spPr>
          <a:xfrm>
            <a:off x="298341" y="1170441"/>
            <a:ext cx="5988159" cy="5125584"/>
          </a:xfrm>
          <a:ln w="12700">
            <a:solidFill>
              <a:schemeClr val="tx1"/>
            </a:solidFill>
          </a:ln>
        </p:spPr>
        <p:txBody>
          <a:bodyPr vert="horz" lIns="108000" tIns="72000" rIns="108000" bIns="72000" rtlCol="0" anchor="t">
            <a:noAutofit/>
          </a:bodyPr>
          <a:lstStyle/>
          <a:p>
            <a:pPr marL="0" indent="0">
              <a:lnSpc>
                <a:spcPct val="100000"/>
              </a:lnSpc>
              <a:spcBef>
                <a:spcPts val="0"/>
              </a:spcBef>
              <a:spcAft>
                <a:spcPts val="1800"/>
              </a:spcAft>
              <a:buNone/>
            </a:pPr>
            <a:r>
              <a:rPr lang="en-GB" sz="1400">
                <a:solidFill>
                  <a:schemeClr val="tx1">
                    <a:lumMod val="85000"/>
                    <a:lumOff val="15000"/>
                  </a:schemeClr>
                </a:solidFill>
                <a:latin typeface="Arial"/>
                <a:cs typeface="Arial"/>
              </a:rPr>
              <a:t>Childcare Choices is a cross-government campaign that aims to </a:t>
            </a:r>
            <a:r>
              <a:rPr lang="en-GB" sz="1400">
                <a:latin typeface="Arial"/>
                <a:cs typeface="Arial"/>
              </a:rPr>
              <a:t>make more parents aware of the financial support on offer to help them with the costs of childcare and to understand the offers in more detail. </a:t>
            </a:r>
          </a:p>
          <a:p>
            <a:pPr marL="0" indent="0">
              <a:lnSpc>
                <a:spcPct val="100000"/>
              </a:lnSpc>
              <a:spcBef>
                <a:spcPts val="0"/>
              </a:spcBef>
              <a:spcAft>
                <a:spcPts val="1800"/>
              </a:spcAft>
              <a:buNone/>
            </a:pPr>
            <a:r>
              <a:rPr lang="en-GB" sz="1400" b="1">
                <a:solidFill>
                  <a:srgbClr val="0F8168"/>
                </a:solidFill>
                <a:latin typeface="Arial"/>
                <a:cs typeface="Arial"/>
              </a:rPr>
              <a:t>From this September, 15 hours childcare will be expanded to eligible working parents with children aged 9 months old up to 3 years old. Parents can apply for this support by 31 August to start using it from 1 September.</a:t>
            </a:r>
          </a:p>
          <a:p>
            <a:pPr marL="0" indent="0">
              <a:lnSpc>
                <a:spcPct val="100000"/>
              </a:lnSpc>
              <a:spcBef>
                <a:spcPts val="0"/>
              </a:spcBef>
              <a:spcAft>
                <a:spcPts val="1800"/>
              </a:spcAft>
              <a:buNone/>
            </a:pPr>
            <a:r>
              <a:rPr lang="en-GB" sz="1400">
                <a:latin typeface="Arial"/>
                <a:cs typeface="Arial"/>
              </a:rPr>
              <a:t>Our communications activity until the end of August will focus on making sure as many eligible parents are aware of and apply for the 15 hours offer starting from September. </a:t>
            </a:r>
          </a:p>
          <a:p>
            <a:pPr marL="0" indent="0">
              <a:lnSpc>
                <a:spcPct val="100000"/>
              </a:lnSpc>
              <a:spcBef>
                <a:spcPts val="0"/>
              </a:spcBef>
              <a:spcAft>
                <a:spcPts val="1800"/>
              </a:spcAft>
              <a:buNone/>
            </a:pPr>
            <a:r>
              <a:rPr lang="en-GB" sz="1400">
                <a:latin typeface="Arial"/>
                <a:cs typeface="Arial"/>
              </a:rPr>
              <a:t>The Childcare Choices website helps parents to find out what they might be eligible for and when to apply. Parents can also sign up to the </a:t>
            </a:r>
            <a:r>
              <a:rPr lang="en-GB" sz="1400">
                <a:solidFill>
                  <a:srgbClr val="000000"/>
                </a:solidFill>
                <a:latin typeface="Arial"/>
                <a:cs typeface="Arial"/>
              </a:rPr>
              <a:t>newsletter</a:t>
            </a:r>
            <a:r>
              <a:rPr lang="en-GB" sz="1400" b="1">
                <a:solidFill>
                  <a:srgbClr val="0F8168"/>
                </a:solidFill>
                <a:latin typeface="Arial"/>
                <a:cs typeface="Arial"/>
              </a:rPr>
              <a:t> </a:t>
            </a:r>
            <a:r>
              <a:rPr lang="en-GB" sz="1400">
                <a:latin typeface="Arial"/>
                <a:cs typeface="Arial"/>
              </a:rPr>
              <a:t>on the to receive updates and reminders.                                                                                                                                                 </a:t>
            </a:r>
          </a:p>
          <a:p>
            <a:pPr marL="0" indent="0">
              <a:lnSpc>
                <a:spcPct val="100000"/>
              </a:lnSpc>
              <a:spcBef>
                <a:spcPts val="0"/>
              </a:spcBef>
              <a:spcAft>
                <a:spcPts val="1800"/>
              </a:spcAft>
              <a:buNone/>
            </a:pPr>
            <a:r>
              <a:rPr lang="en-GB" sz="1400" b="1" u="sng">
                <a:latin typeface="Arial"/>
                <a:cs typeface="Arial"/>
              </a:rPr>
              <a:t>We need your help</a:t>
            </a:r>
          </a:p>
          <a:p>
            <a:pPr marL="0" indent="0">
              <a:lnSpc>
                <a:spcPct val="100000"/>
              </a:lnSpc>
              <a:spcBef>
                <a:spcPts val="0"/>
              </a:spcBef>
              <a:spcAft>
                <a:spcPts val="1800"/>
              </a:spcAft>
              <a:buNone/>
            </a:pPr>
            <a:r>
              <a:rPr lang="en-GB" sz="1400" b="1">
                <a:solidFill>
                  <a:srgbClr val="0F8168"/>
                </a:solidFill>
                <a:latin typeface="Arial" panose="020B0604020202020204" pitchFamily="34" charset="0"/>
                <a:cs typeface="Arial" panose="020B0604020202020204" pitchFamily="34" charset="0"/>
              </a:rPr>
              <a:t>This communication toolkit contains </a:t>
            </a:r>
            <a:r>
              <a:rPr lang="en-GB" sz="1400">
                <a:latin typeface="Arial" panose="020B0604020202020204" pitchFamily="34" charset="0"/>
                <a:cs typeface="Arial" panose="020B0604020202020204" pitchFamily="34" charset="0"/>
              </a:rPr>
              <a:t>information and resources about the next stage of the childcare support expansion from September. We need your help to share the </a:t>
            </a:r>
            <a:r>
              <a:rPr lang="en-GB" sz="1400">
                <a:latin typeface="Arial"/>
                <a:cs typeface="Arial"/>
                <a:hlinkClick r:id="rId3"/>
              </a:rPr>
              <a:t>Childcare Choices campaign </a:t>
            </a:r>
            <a:r>
              <a:rPr lang="en-GB" sz="1400">
                <a:latin typeface="Arial"/>
                <a:cs typeface="Arial"/>
              </a:rPr>
              <a:t>with parents and carers.</a:t>
            </a:r>
            <a:endParaRPr lang="en-GB" sz="1200">
              <a:latin typeface="Arial" panose="020B0604020202020204" pitchFamily="34" charset="0"/>
              <a:cs typeface="Arial" panose="020B0604020202020204" pitchFamily="34" charset="0"/>
            </a:endParaRPr>
          </a:p>
          <a:p>
            <a:pPr marL="0" indent="0">
              <a:buNone/>
            </a:pPr>
            <a:r>
              <a:rPr lang="en-GB" sz="1200">
                <a:latin typeface="Arial" panose="020B0604020202020204" pitchFamily="34" charset="0"/>
                <a:cs typeface="Arial" panose="020B0604020202020204" pitchFamily="34" charset="0"/>
              </a:rPr>
              <a:t> </a:t>
            </a:r>
          </a:p>
          <a:p>
            <a:pPr marL="0" indent="0">
              <a:buNone/>
            </a:pPr>
            <a:endParaRPr lang="en-GB" sz="1500">
              <a:solidFill>
                <a:schemeClr val="tx1">
                  <a:lumMod val="85000"/>
                  <a:lumOff val="15000"/>
                </a:schemeClr>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F39AD86-A3DD-DCAA-35C1-6A737B3CC4B4}"/>
              </a:ext>
            </a:extLst>
          </p:cNvPr>
          <p:cNvSpPr>
            <a:spLocks noGrp="1"/>
          </p:cNvSpPr>
          <p:nvPr>
            <p:ph type="title"/>
          </p:nvPr>
        </p:nvSpPr>
        <p:spPr>
          <a:xfrm>
            <a:off x="0" y="0"/>
            <a:ext cx="10515600" cy="1325563"/>
          </a:xfrm>
        </p:spPr>
        <p:txBody>
          <a:bodyPr lIns="360000" tIns="108000" rIns="108000" bIns="108000">
            <a:normAutofit/>
          </a:bodyPr>
          <a:lstStyle/>
          <a:p>
            <a:r>
              <a:rPr lang="en-GB" sz="2900" b="1">
                <a:solidFill>
                  <a:schemeClr val="tx1">
                    <a:lumMod val="85000"/>
                    <a:lumOff val="15000"/>
                  </a:schemeClr>
                </a:solidFill>
                <a:latin typeface="Arial" panose="020B0604020202020204" pitchFamily="34" charset="0"/>
                <a:cs typeface="Arial" panose="020B0604020202020204" pitchFamily="34" charset="0"/>
              </a:rPr>
              <a:t>About Childcare Choices</a:t>
            </a:r>
          </a:p>
        </p:txBody>
      </p:sp>
      <p:graphicFrame>
        <p:nvGraphicFramePr>
          <p:cNvPr id="5" name="Table 4">
            <a:extLst>
              <a:ext uri="{FF2B5EF4-FFF2-40B4-BE49-F238E27FC236}">
                <a16:creationId xmlns:a16="http://schemas.microsoft.com/office/drawing/2014/main" id="{F0086EAE-8BF7-B9EE-F5FB-228F2B98D710}"/>
              </a:ext>
            </a:extLst>
          </p:cNvPr>
          <p:cNvGraphicFramePr>
            <a:graphicFrameLocks noGrp="1"/>
          </p:cNvGraphicFramePr>
          <p:nvPr>
            <p:extLst>
              <p:ext uri="{D42A27DB-BD31-4B8C-83A1-F6EECF244321}">
                <p14:modId xmlns:p14="http://schemas.microsoft.com/office/powerpoint/2010/main" val="3654730593"/>
              </p:ext>
            </p:extLst>
          </p:nvPr>
        </p:nvGraphicFramePr>
        <p:xfrm>
          <a:off x="6584840" y="1536133"/>
          <a:ext cx="5464284" cy="3962400"/>
        </p:xfrm>
        <a:graphic>
          <a:graphicData uri="http://schemas.openxmlformats.org/drawingml/2006/table">
            <a:tbl>
              <a:tblPr firstRow="1" bandRow="1">
                <a:tableStyleId>{5C22544A-7EE6-4342-B048-85BDC9FD1C3A}</a:tableStyleId>
              </a:tblPr>
              <a:tblGrid>
                <a:gridCol w="1594886">
                  <a:extLst>
                    <a:ext uri="{9D8B030D-6E8A-4147-A177-3AD203B41FA5}">
                      <a16:colId xmlns:a16="http://schemas.microsoft.com/office/drawing/2014/main" val="2426913042"/>
                    </a:ext>
                  </a:extLst>
                </a:gridCol>
                <a:gridCol w="1805195">
                  <a:extLst>
                    <a:ext uri="{9D8B030D-6E8A-4147-A177-3AD203B41FA5}">
                      <a16:colId xmlns:a16="http://schemas.microsoft.com/office/drawing/2014/main" val="2406447654"/>
                    </a:ext>
                  </a:extLst>
                </a:gridCol>
                <a:gridCol w="2064203">
                  <a:extLst>
                    <a:ext uri="{9D8B030D-6E8A-4147-A177-3AD203B41FA5}">
                      <a16:colId xmlns:a16="http://schemas.microsoft.com/office/drawing/2014/main" val="2641869317"/>
                    </a:ext>
                  </a:extLst>
                </a:gridCol>
              </a:tblGrid>
              <a:tr h="239078">
                <a:tc gridSpan="3">
                  <a:txBody>
                    <a:bodyPr/>
                    <a:lstStyle/>
                    <a:p>
                      <a:pPr algn="ctr"/>
                      <a:r>
                        <a:rPr lang="en-GB" sz="1600" b="1">
                          <a:solidFill>
                            <a:schemeClr val="bg1"/>
                          </a:solidFill>
                          <a:latin typeface="Arial" panose="020B0604020202020204" pitchFamily="34" charset="0"/>
                          <a:cs typeface="Arial" panose="020B0604020202020204" pitchFamily="34" charset="0"/>
                        </a:rPr>
                        <a:t>Childcare entitlements to start in September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8168"/>
                    </a:solidFill>
                  </a:tcPr>
                </a:tc>
                <a:tc hMerge="1">
                  <a:txBody>
                    <a:bodyPr/>
                    <a:lstStyle/>
                    <a:p>
                      <a:endParaRPr lang="en-GB" b="0"/>
                    </a:p>
                  </a:txBody>
                  <a:tcPr>
                    <a:solidFill>
                      <a:schemeClr val="tx1"/>
                    </a:solidFill>
                  </a:tcPr>
                </a:tc>
                <a:tc hMerge="1">
                  <a:txBody>
                    <a:bodyPr/>
                    <a:lstStyle/>
                    <a:p>
                      <a:endParaRPr lang="en-GB" b="0"/>
                    </a:p>
                  </a:txBody>
                  <a:tcPr>
                    <a:solidFill>
                      <a:schemeClr val="tx1"/>
                    </a:solidFill>
                  </a:tcPr>
                </a:tc>
                <a:extLst>
                  <a:ext uri="{0D108BD9-81ED-4DB2-BD59-A6C34878D82A}">
                    <a16:rowId xmlns:a16="http://schemas.microsoft.com/office/drawing/2014/main" val="13686244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chemeClr val="bg1"/>
                          </a:solidFill>
                          <a:latin typeface="Arial" panose="020B0604020202020204" pitchFamily="34" charset="0"/>
                          <a:cs typeface="Arial" panose="020B0604020202020204" pitchFamily="34" charset="0"/>
                        </a:rPr>
                        <a:t>Apply for</a:t>
                      </a:r>
                    </a:p>
                    <a:p>
                      <a:endParaRPr lang="en-GB" sz="1600" b="1">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816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a:solidFill>
                            <a:schemeClr val="tx1"/>
                          </a:solidFill>
                          <a:latin typeface="Arial" panose="020B0604020202020204" pitchFamily="34" charset="0"/>
                          <a:cs typeface="Arial" panose="020B0604020202020204" pitchFamily="34" charset="0"/>
                        </a:rPr>
                        <a:t>15 hours childcare</a:t>
                      </a:r>
                    </a:p>
                    <a:p>
                      <a:endParaRPr lang="en-GB" sz="16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a:solidFill>
                            <a:schemeClr val="tx1"/>
                          </a:solidFill>
                          <a:latin typeface="Arial" panose="020B0604020202020204" pitchFamily="34" charset="0"/>
                          <a:cs typeface="Arial" panose="020B0604020202020204" pitchFamily="34" charset="0"/>
                        </a:rPr>
                        <a:t>30 hours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a:solidFill>
                            <a:schemeClr val="tx1"/>
                          </a:solidFill>
                          <a:latin typeface="Arial" panose="020B0604020202020204" pitchFamily="34" charset="0"/>
                          <a:cs typeface="Arial" panose="020B0604020202020204" pitchFamily="34" charset="0"/>
                        </a:rPr>
                        <a:t>childcare</a:t>
                      </a:r>
                    </a:p>
                    <a:p>
                      <a:endParaRPr lang="en-GB" sz="16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169943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chemeClr val="bg1"/>
                          </a:solidFill>
                          <a:latin typeface="Arial" panose="020B0604020202020204" pitchFamily="34" charset="0"/>
                          <a:cs typeface="Arial" panose="020B0604020202020204" pitchFamily="34" charset="0"/>
                        </a:rPr>
                        <a:t>For</a:t>
                      </a:r>
                      <a:endParaRPr lang="en-GB"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816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chemeClr val="tx1"/>
                          </a:solidFill>
                          <a:latin typeface="Arial" panose="020B0604020202020204" pitchFamily="34" charset="0"/>
                          <a:cs typeface="Arial" panose="020B0604020202020204" pitchFamily="34" charset="0"/>
                        </a:rPr>
                        <a:t>Children 9 months old up to 3 years 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chemeClr val="tx1"/>
                          </a:solidFill>
                          <a:latin typeface="Arial" panose="020B0604020202020204" pitchFamily="34" charset="0"/>
                          <a:cs typeface="Arial" panose="020B0604020202020204" pitchFamily="34" charset="0"/>
                        </a:rPr>
                        <a:t>Children 3 and 4 years old</a:t>
                      </a:r>
                    </a:p>
                    <a:p>
                      <a:endParaRPr lang="en-GB" sz="16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57411306"/>
                  </a:ext>
                </a:extLst>
              </a:tr>
              <a:tr h="370840">
                <a:tc>
                  <a:txBody>
                    <a:bodyPr/>
                    <a:lstStyle/>
                    <a:p>
                      <a:r>
                        <a:rPr lang="en-GB" sz="1600" b="1">
                          <a:solidFill>
                            <a:schemeClr val="bg1"/>
                          </a:solidFill>
                          <a:latin typeface="Arial" panose="020B0604020202020204" pitchFamily="34" charset="0"/>
                          <a:cs typeface="Arial" panose="020B0604020202020204" pitchFamily="34" charset="0"/>
                        </a:rPr>
                        <a:t>Apply for your childcare code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8168"/>
                    </a:solidFill>
                  </a:tcPr>
                </a:tc>
                <a:tc gridSpan="2">
                  <a:txBody>
                    <a:bodyPr/>
                    <a:lstStyle/>
                    <a:p>
                      <a:pPr algn="ctr"/>
                      <a:r>
                        <a:rPr lang="en-GB" sz="160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On your childcare account on gov.uk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a:p>
                  </a:txBody>
                  <a:tcPr>
                    <a:solidFill>
                      <a:schemeClr val="tx1"/>
                    </a:solidFill>
                  </a:tcPr>
                </a:tc>
                <a:extLst>
                  <a:ext uri="{0D108BD9-81ED-4DB2-BD59-A6C34878D82A}">
                    <a16:rowId xmlns:a16="http://schemas.microsoft.com/office/drawing/2014/main" val="1417810255"/>
                  </a:ext>
                </a:extLst>
              </a:tr>
              <a:tr h="370840">
                <a:tc>
                  <a:txBody>
                    <a:bodyPr/>
                    <a:lstStyle/>
                    <a:p>
                      <a:r>
                        <a:rPr lang="en-GB" sz="1600" b="1">
                          <a:solidFill>
                            <a:schemeClr val="bg1"/>
                          </a:solidFill>
                          <a:latin typeface="Arial" panose="020B0604020202020204" pitchFamily="34" charset="0"/>
                          <a:cs typeface="Arial" panose="020B0604020202020204" pitchFamily="34" charset="0"/>
                        </a:rPr>
                        <a:t>Apply for a code by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8168"/>
                    </a:solidFill>
                  </a:tcPr>
                </a:tc>
                <a:tc gridSpan="2">
                  <a:txBody>
                    <a:bodyPr/>
                    <a:lstStyle/>
                    <a:p>
                      <a:pPr algn="ctr"/>
                      <a:r>
                        <a:rPr lang="en-GB" sz="1600">
                          <a:solidFill>
                            <a:schemeClr val="tx1"/>
                          </a:solidFill>
                          <a:latin typeface="Arial" panose="020B0604020202020204" pitchFamily="34" charset="0"/>
                          <a:cs typeface="Arial" panose="020B0604020202020204" pitchFamily="34" charset="0"/>
                        </a:rPr>
                        <a:t>31 August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a:p>
                  </a:txBody>
                  <a:tcPr>
                    <a:solidFill>
                      <a:schemeClr val="tx1"/>
                    </a:solidFill>
                  </a:tcPr>
                </a:tc>
                <a:extLst>
                  <a:ext uri="{0D108BD9-81ED-4DB2-BD59-A6C34878D82A}">
                    <a16:rowId xmlns:a16="http://schemas.microsoft.com/office/drawing/2014/main" val="361397473"/>
                  </a:ext>
                </a:extLst>
              </a:tr>
              <a:tr h="370840">
                <a:tc>
                  <a:txBody>
                    <a:bodyPr/>
                    <a:lstStyle/>
                    <a:p>
                      <a:r>
                        <a:rPr lang="en-GB" sz="1600" b="1">
                          <a:solidFill>
                            <a:schemeClr val="bg1"/>
                          </a:solidFill>
                          <a:latin typeface="Arial" panose="020B0604020202020204" pitchFamily="34" charset="0"/>
                          <a:cs typeface="Arial" panose="020B0604020202020204" pitchFamily="34" charset="0"/>
                        </a:rPr>
                        <a:t>Reconfirm your code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8168"/>
                    </a:solidFill>
                  </a:tcPr>
                </a:tc>
                <a:tc gridSpan="2">
                  <a:txBody>
                    <a:bodyPr/>
                    <a:lstStyle/>
                    <a:p>
                      <a:pPr algn="ctr"/>
                      <a:r>
                        <a:rPr lang="en-GB" sz="1600">
                          <a:solidFill>
                            <a:schemeClr val="tx1"/>
                          </a:solidFill>
                          <a:latin typeface="Arial" panose="020B0604020202020204" pitchFamily="34" charset="0"/>
                          <a:cs typeface="Arial" panose="020B0604020202020204" pitchFamily="34" charset="0"/>
                        </a:rPr>
                        <a:t>Every 3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GB"/>
                    </a:p>
                  </a:txBody>
                  <a:tcPr/>
                </a:tc>
                <a:extLst>
                  <a:ext uri="{0D108BD9-81ED-4DB2-BD59-A6C34878D82A}">
                    <a16:rowId xmlns:a16="http://schemas.microsoft.com/office/drawing/2014/main" val="2763768434"/>
                  </a:ext>
                </a:extLst>
              </a:tr>
            </a:tbl>
          </a:graphicData>
        </a:graphic>
      </p:graphicFrame>
    </p:spTree>
    <p:extLst>
      <p:ext uri="{BB962C8B-B14F-4D97-AF65-F5344CB8AC3E}">
        <p14:creationId xmlns:p14="http://schemas.microsoft.com/office/powerpoint/2010/main" val="2598188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60F5F8-0E22-CFF7-2061-9B9552A533C3}"/>
              </a:ext>
            </a:extLst>
          </p:cNvPr>
          <p:cNvSpPr>
            <a:spLocks noGrp="1"/>
          </p:cNvSpPr>
          <p:nvPr>
            <p:ph idx="1"/>
          </p:nvPr>
        </p:nvSpPr>
        <p:spPr>
          <a:xfrm>
            <a:off x="186468" y="1214090"/>
            <a:ext cx="11406818" cy="2717919"/>
          </a:xfrm>
        </p:spPr>
        <p:txBody>
          <a:bodyPr vert="horz" lIns="108000" tIns="72000" rIns="108000" bIns="72000" rtlCol="0" anchor="t">
            <a:noAutofit/>
          </a:bodyPr>
          <a:lstStyle/>
          <a:p>
            <a:pPr marL="285750" indent="-285750">
              <a:spcBef>
                <a:spcPts val="0"/>
              </a:spcBef>
              <a:spcAft>
                <a:spcPts val="1200"/>
              </a:spcAft>
              <a:buFont typeface="Arial" panose="020B0604020202020204" pitchFamily="34" charset="0"/>
              <a:buChar char="•"/>
            </a:pPr>
            <a:r>
              <a:rPr lang="en-GB" sz="1800" b="1">
                <a:solidFill>
                  <a:srgbClr val="0F8168"/>
                </a:solidFill>
                <a:latin typeface="Arial"/>
                <a:cs typeface="Arial"/>
              </a:rPr>
              <a:t>Share the </a:t>
            </a:r>
            <a:r>
              <a:rPr lang="en-GB" sz="1800" b="1">
                <a:solidFill>
                  <a:srgbClr val="0563C1"/>
                </a:solidFill>
                <a:latin typeface="Arial"/>
                <a:cs typeface="Arial"/>
                <a:hlinkClick r:id="rId3">
                  <a:extLst>
                    <a:ext uri="{A12FA001-AC4F-418D-AE19-62706E023703}">
                      <ahyp:hlinkClr xmlns:ahyp="http://schemas.microsoft.com/office/drawing/2018/hyperlinkcolor" val="tx"/>
                    </a:ext>
                  </a:extLst>
                </a:hlinkClick>
              </a:rPr>
              <a:t>Childcare Choices website </a:t>
            </a:r>
            <a:r>
              <a:rPr lang="en-GB" sz="1800">
                <a:latin typeface="Arial"/>
                <a:cs typeface="Arial"/>
              </a:rPr>
              <a:t>with</a:t>
            </a:r>
            <a:r>
              <a:rPr lang="en-GB" sz="1800" b="1">
                <a:solidFill>
                  <a:srgbClr val="0563C1"/>
                </a:solidFill>
                <a:latin typeface="Arial"/>
                <a:cs typeface="Arial"/>
              </a:rPr>
              <a:t> </a:t>
            </a:r>
            <a:r>
              <a:rPr lang="en-GB" sz="1800">
                <a:latin typeface="Arial"/>
                <a:cs typeface="Arial"/>
              </a:rPr>
              <a:t>parents and let them know it helps them find the right offers of childcare support in one place. They can also use the website to check which support they might be eligible for.</a:t>
            </a:r>
          </a:p>
          <a:p>
            <a:pPr marL="285750" indent="-285750">
              <a:spcBef>
                <a:spcPts val="0"/>
              </a:spcBef>
              <a:spcAft>
                <a:spcPts val="1200"/>
              </a:spcAft>
              <a:buFont typeface="Arial" panose="020B0604020202020204" pitchFamily="34" charset="0"/>
              <a:buChar char="•"/>
            </a:pPr>
            <a:r>
              <a:rPr lang="en-GB" sz="1800" b="1">
                <a:solidFill>
                  <a:srgbClr val="0F8168"/>
                </a:solidFill>
                <a:latin typeface="Arial"/>
                <a:cs typeface="Arial"/>
              </a:rPr>
              <a:t>Encourage parents to sign up to the </a:t>
            </a:r>
            <a:r>
              <a:rPr lang="en-GB" sz="1800" b="1">
                <a:solidFill>
                  <a:schemeClr val="accent1"/>
                </a:solidFill>
                <a:latin typeface="Arial"/>
                <a:cs typeface="Arial"/>
                <a:hlinkClick r:id="rId3">
                  <a:extLst>
                    <a:ext uri="{A12FA001-AC4F-418D-AE19-62706E023703}">
                      <ahyp:hlinkClr xmlns:ahyp="http://schemas.microsoft.com/office/drawing/2018/hyperlinkcolor" val="tx"/>
                    </a:ext>
                  </a:extLst>
                </a:hlinkClick>
              </a:rPr>
              <a:t>Childcare Choices newsletter </a:t>
            </a:r>
            <a:r>
              <a:rPr lang="en-GB" sz="1800">
                <a:latin typeface="Arial"/>
                <a:cs typeface="Arial"/>
              </a:rPr>
              <a:t>to receive updates and key information about government childcare support.</a:t>
            </a:r>
          </a:p>
          <a:p>
            <a:pPr marL="285750" indent="-285750">
              <a:spcBef>
                <a:spcPts val="0"/>
              </a:spcBef>
              <a:spcAft>
                <a:spcPts val="1200"/>
              </a:spcAft>
              <a:buFont typeface="Arial" panose="020B0604020202020204" pitchFamily="34" charset="0"/>
              <a:buChar char="•"/>
            </a:pPr>
            <a:r>
              <a:rPr lang="en-GB" sz="1800" b="1">
                <a:solidFill>
                  <a:srgbClr val="0F8168"/>
                </a:solidFill>
                <a:latin typeface="Arial"/>
                <a:cs typeface="Arial"/>
              </a:rPr>
              <a:t>Use the templates and resources included in this toolkit </a:t>
            </a:r>
            <a:r>
              <a:rPr lang="en-GB" sz="1800">
                <a:latin typeface="Arial"/>
                <a:cs typeface="Arial"/>
              </a:rPr>
              <a:t>to promote the campaign across your channels.</a:t>
            </a:r>
          </a:p>
          <a:p>
            <a:pPr marL="285750" indent="-285750">
              <a:spcBef>
                <a:spcPts val="0"/>
              </a:spcBef>
              <a:spcAft>
                <a:spcPts val="1200"/>
              </a:spcAft>
              <a:buFont typeface="Arial" panose="020B0604020202020204" pitchFamily="34" charset="0"/>
              <a:buChar char="•"/>
            </a:pPr>
            <a:r>
              <a:rPr lang="en-GB" sz="1800" b="1">
                <a:solidFill>
                  <a:srgbClr val="0F8168"/>
                </a:solidFill>
                <a:latin typeface="Arial"/>
                <a:cs typeface="Arial"/>
              </a:rPr>
              <a:t>Help us inspire more parents to access the offers by bringing their stories to life</a:t>
            </a:r>
            <a:r>
              <a:rPr lang="en-GB" sz="1800">
                <a:latin typeface="Arial"/>
                <a:cs typeface="Arial"/>
              </a:rPr>
              <a:t>. If you know parents who might be willing to share their childcare experience with us, please contact </a:t>
            </a:r>
            <a:r>
              <a:rPr lang="en-GB" sz="1800">
                <a:latin typeface="Arial"/>
                <a:cs typeface="Arial"/>
                <a:hlinkClick r:id="rId4"/>
              </a:rPr>
              <a:t>childcare.choices@education.gov.uk</a:t>
            </a:r>
            <a:r>
              <a:rPr lang="en-GB" sz="1800">
                <a:latin typeface="Arial"/>
                <a:cs typeface="Arial"/>
              </a:rPr>
              <a:t> </a:t>
            </a:r>
          </a:p>
          <a:p>
            <a:pPr marL="285750" indent="-285750">
              <a:spcBef>
                <a:spcPts val="0"/>
              </a:spcBef>
              <a:spcAft>
                <a:spcPts val="1200"/>
              </a:spcAft>
              <a:buFont typeface="Arial" panose="020B0604020202020204" pitchFamily="34" charset="0"/>
              <a:buChar char="•"/>
            </a:pPr>
            <a:r>
              <a:rPr lang="en-GB" sz="1800" b="1">
                <a:solidFill>
                  <a:srgbClr val="0F8168"/>
                </a:solidFill>
                <a:latin typeface="Arial"/>
                <a:cs typeface="Arial"/>
              </a:rPr>
              <a:t>Share our social media posts </a:t>
            </a:r>
            <a:r>
              <a:rPr lang="en-GB" sz="1800">
                <a:latin typeface="Arial"/>
                <a:cs typeface="Arial"/>
              </a:rPr>
              <a:t>about the campaign from the @DfE, @DWP, and @HMRC accounts:</a:t>
            </a:r>
          </a:p>
          <a:p>
            <a:pPr lvl="1">
              <a:spcBef>
                <a:spcPts val="0"/>
              </a:spcBef>
              <a:spcAft>
                <a:spcPts val="1200"/>
              </a:spcAft>
              <a:buFont typeface="Courier New" panose="02070309020205020404" pitchFamily="49" charset="0"/>
              <a:buChar char="o"/>
            </a:pPr>
            <a:r>
              <a:rPr lang="en-GB" sz="1800" b="1">
                <a:latin typeface="Arial"/>
                <a:cs typeface="Arial"/>
              </a:rPr>
              <a:t>DfE</a:t>
            </a:r>
            <a:r>
              <a:rPr lang="en-GB" sz="1800">
                <a:latin typeface="Arial"/>
                <a:cs typeface="Arial"/>
              </a:rPr>
              <a:t>: </a:t>
            </a:r>
            <a:r>
              <a:rPr lang="en-GB" sz="1800">
                <a:solidFill>
                  <a:schemeClr val="accent1"/>
                </a:solidFill>
                <a:latin typeface="Arial"/>
                <a:cs typeface="Arial"/>
                <a:hlinkClick r:id="rId5">
                  <a:extLst>
                    <a:ext uri="{A12FA001-AC4F-418D-AE19-62706E023703}">
                      <ahyp:hlinkClr xmlns:ahyp="http://schemas.microsoft.com/office/drawing/2018/hyperlinkcolor" val="tx"/>
                    </a:ext>
                  </a:extLst>
                </a:hlinkClick>
              </a:rPr>
              <a:t>Facebook</a:t>
            </a:r>
            <a:r>
              <a:rPr lang="en-GB" sz="1800">
                <a:solidFill>
                  <a:schemeClr val="accent1"/>
                </a:solidFill>
                <a:latin typeface="Arial"/>
                <a:cs typeface="Arial"/>
              </a:rPr>
              <a:t>, </a:t>
            </a:r>
            <a:r>
              <a:rPr lang="en-GB" sz="1800">
                <a:solidFill>
                  <a:schemeClr val="accent1"/>
                </a:solidFill>
                <a:latin typeface="Arial"/>
                <a:cs typeface="Arial"/>
                <a:hlinkClick r:id="rId6"/>
              </a:rPr>
              <a:t>X (Twitter), </a:t>
            </a:r>
            <a:r>
              <a:rPr lang="en-GB" sz="1800">
                <a:solidFill>
                  <a:schemeClr val="accent1"/>
                </a:solidFill>
                <a:latin typeface="Arial"/>
                <a:cs typeface="Arial"/>
                <a:hlinkClick r:id="rId7">
                  <a:extLst>
                    <a:ext uri="{A12FA001-AC4F-418D-AE19-62706E023703}">
                      <ahyp:hlinkClr xmlns:ahyp="http://schemas.microsoft.com/office/drawing/2018/hyperlinkcolor" val="tx"/>
                    </a:ext>
                  </a:extLst>
                </a:hlinkClick>
              </a:rPr>
              <a:t>Instagram</a:t>
            </a:r>
            <a:endParaRPr lang="en-GB" sz="1800">
              <a:solidFill>
                <a:schemeClr val="accent1"/>
              </a:solidFill>
              <a:latin typeface="Arial"/>
              <a:cs typeface="Arial"/>
            </a:endParaRPr>
          </a:p>
          <a:p>
            <a:pPr lvl="1">
              <a:spcBef>
                <a:spcPts val="0"/>
              </a:spcBef>
              <a:spcAft>
                <a:spcPts val="1200"/>
              </a:spcAft>
              <a:buFont typeface="Courier New" panose="02070309020205020404" pitchFamily="49" charset="0"/>
              <a:buChar char="o"/>
            </a:pPr>
            <a:r>
              <a:rPr lang="en-GB" sz="1800" b="1">
                <a:latin typeface="Arial"/>
                <a:cs typeface="Arial"/>
              </a:rPr>
              <a:t>DWP</a:t>
            </a:r>
            <a:r>
              <a:rPr lang="en-GB" sz="1800">
                <a:latin typeface="Arial"/>
                <a:cs typeface="Arial"/>
              </a:rPr>
              <a:t>: </a:t>
            </a:r>
            <a:r>
              <a:rPr lang="en-GB" sz="1800">
                <a:latin typeface="Arial"/>
                <a:cs typeface="Arial"/>
                <a:hlinkClick r:id="rId8"/>
              </a:rPr>
              <a:t>Facebook</a:t>
            </a:r>
            <a:r>
              <a:rPr lang="en-GB" sz="1800">
                <a:latin typeface="Arial"/>
                <a:cs typeface="Arial"/>
              </a:rPr>
              <a:t>, </a:t>
            </a:r>
            <a:r>
              <a:rPr lang="en-GB" sz="1800">
                <a:latin typeface="Arial"/>
                <a:cs typeface="Arial"/>
                <a:hlinkClick r:id="rId9"/>
              </a:rPr>
              <a:t>X (Twitter)</a:t>
            </a:r>
            <a:r>
              <a:rPr lang="en-GB" sz="1800">
                <a:latin typeface="Arial"/>
                <a:cs typeface="Arial"/>
              </a:rPr>
              <a:t>, </a:t>
            </a:r>
            <a:r>
              <a:rPr lang="en-GB" sz="1800">
                <a:latin typeface="Arial"/>
                <a:cs typeface="Arial"/>
                <a:hlinkClick r:id="rId10"/>
              </a:rPr>
              <a:t>Instagram</a:t>
            </a:r>
            <a:endParaRPr lang="en-GB" sz="1800">
              <a:latin typeface="Arial"/>
              <a:cs typeface="Arial"/>
            </a:endParaRPr>
          </a:p>
          <a:p>
            <a:pPr lvl="1">
              <a:spcBef>
                <a:spcPts val="0"/>
              </a:spcBef>
              <a:spcAft>
                <a:spcPts val="1200"/>
              </a:spcAft>
              <a:buFont typeface="Courier New" panose="02070309020205020404" pitchFamily="49" charset="0"/>
              <a:buChar char="o"/>
            </a:pPr>
            <a:r>
              <a:rPr lang="en-GB" sz="1800" b="1">
                <a:latin typeface="Arial"/>
                <a:cs typeface="Arial"/>
              </a:rPr>
              <a:t>HMRC</a:t>
            </a:r>
            <a:r>
              <a:rPr lang="en-GB" sz="1800">
                <a:latin typeface="Arial"/>
                <a:cs typeface="Arial"/>
              </a:rPr>
              <a:t>: </a:t>
            </a:r>
            <a:r>
              <a:rPr lang="en-GB" sz="1800">
                <a:latin typeface="Arial"/>
                <a:cs typeface="Arial"/>
                <a:hlinkClick r:id="rId11"/>
              </a:rPr>
              <a:t>Facebook</a:t>
            </a:r>
            <a:r>
              <a:rPr lang="en-GB" sz="1800">
                <a:latin typeface="Arial"/>
                <a:cs typeface="Arial"/>
              </a:rPr>
              <a:t>, </a:t>
            </a:r>
            <a:r>
              <a:rPr lang="en-GB" sz="1800">
                <a:latin typeface="Arial"/>
                <a:cs typeface="Arial"/>
                <a:hlinkClick r:id="rId12"/>
              </a:rPr>
              <a:t>X (Twitter)</a:t>
            </a:r>
            <a:r>
              <a:rPr lang="en-GB" sz="1800">
                <a:latin typeface="Arial"/>
                <a:cs typeface="Arial"/>
              </a:rPr>
              <a:t> , </a:t>
            </a:r>
            <a:r>
              <a:rPr lang="en-GB" sz="1800">
                <a:latin typeface="Arial"/>
                <a:cs typeface="Arial"/>
                <a:hlinkClick r:id="rId13"/>
              </a:rPr>
              <a:t>Instagram</a:t>
            </a:r>
            <a:endParaRPr lang="en-GB" sz="1800">
              <a:latin typeface="Arial"/>
              <a:cs typeface="Arial"/>
            </a:endParaRPr>
          </a:p>
          <a:p>
            <a:pPr marL="914400" lvl="2" indent="0">
              <a:spcBef>
                <a:spcPts val="0"/>
              </a:spcBef>
              <a:spcAft>
                <a:spcPts val="1200"/>
              </a:spcAft>
              <a:buNone/>
            </a:pPr>
            <a:endParaRPr lang="en-GB" sz="700">
              <a:latin typeface="Arial" panose="020B0604020202020204" pitchFamily="34" charset="0"/>
              <a:cs typeface="Arial" panose="020B0604020202020204" pitchFamily="34" charset="0"/>
            </a:endParaRPr>
          </a:p>
          <a:p>
            <a:pPr marL="0" indent="0">
              <a:buNone/>
            </a:pPr>
            <a:endParaRPr lang="en-GB" sz="1500">
              <a:solidFill>
                <a:schemeClr val="tx1">
                  <a:lumMod val="85000"/>
                  <a:lumOff val="15000"/>
                </a:schemeClr>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F39AD86-A3DD-DCAA-35C1-6A737B3CC4B4}"/>
              </a:ext>
            </a:extLst>
          </p:cNvPr>
          <p:cNvSpPr>
            <a:spLocks noGrp="1"/>
          </p:cNvSpPr>
          <p:nvPr>
            <p:ph type="title"/>
          </p:nvPr>
        </p:nvSpPr>
        <p:spPr>
          <a:xfrm>
            <a:off x="-1" y="-29708"/>
            <a:ext cx="11191875" cy="1325563"/>
          </a:xfrm>
        </p:spPr>
        <p:txBody>
          <a:bodyPr lIns="360000" tIns="108000" rIns="108000" bIns="108000">
            <a:normAutofit/>
          </a:bodyPr>
          <a:lstStyle/>
          <a:p>
            <a:r>
              <a:rPr lang="en-GB" sz="2900" b="1">
                <a:solidFill>
                  <a:schemeClr val="tx1">
                    <a:lumMod val="85000"/>
                    <a:lumOff val="15000"/>
                  </a:schemeClr>
                </a:solidFill>
                <a:latin typeface="Arial" panose="020B0604020202020204" pitchFamily="34" charset="0"/>
                <a:cs typeface="Arial" panose="020B0604020202020204" pitchFamily="34" charset="0"/>
              </a:rPr>
              <a:t>5 ways you can inform parents about the childcare support</a:t>
            </a:r>
          </a:p>
        </p:txBody>
      </p:sp>
      <p:sp>
        <p:nvSpPr>
          <p:cNvPr id="5" name="TextBox 4">
            <a:extLst>
              <a:ext uri="{FF2B5EF4-FFF2-40B4-BE49-F238E27FC236}">
                <a16:creationId xmlns:a16="http://schemas.microsoft.com/office/drawing/2014/main" id="{01BABAF0-FE0A-40A5-37DE-D72764ACEDEF}"/>
              </a:ext>
            </a:extLst>
          </p:cNvPr>
          <p:cNvSpPr txBox="1"/>
          <p:nvPr/>
        </p:nvSpPr>
        <p:spPr>
          <a:xfrm>
            <a:off x="5671904" y="6188273"/>
            <a:ext cx="3600771" cy="307777"/>
          </a:xfrm>
          <a:prstGeom prst="rect">
            <a:avLst/>
          </a:prstGeom>
          <a:solidFill>
            <a:srgbClr val="0F8168"/>
          </a:solidFill>
        </p:spPr>
        <p:txBody>
          <a:bodyPr wrap="square" rtlCol="0">
            <a:spAutoFit/>
          </a:bodyPr>
          <a:lstStyle/>
          <a:p>
            <a:pPr algn="ctr"/>
            <a:r>
              <a:rPr lang="en-GB" sz="1400" b="1">
                <a:solidFill>
                  <a:schemeClr val="bg1"/>
                </a:solidFill>
                <a:latin typeface="Arial" panose="020B0604020202020204" pitchFamily="34" charset="0"/>
                <a:cs typeface="Arial" panose="020B0604020202020204" pitchFamily="34" charset="0"/>
              </a:rPr>
              <a:t>Thank you for your support!</a:t>
            </a:r>
          </a:p>
        </p:txBody>
      </p:sp>
      <p:sp>
        <p:nvSpPr>
          <p:cNvPr id="6" name="TextBox 5">
            <a:extLst>
              <a:ext uri="{FF2B5EF4-FFF2-40B4-BE49-F238E27FC236}">
                <a16:creationId xmlns:a16="http://schemas.microsoft.com/office/drawing/2014/main" id="{58F5B5DF-96C2-6592-0265-35A4921C1A9E}"/>
              </a:ext>
            </a:extLst>
          </p:cNvPr>
          <p:cNvSpPr txBox="1"/>
          <p:nvPr/>
        </p:nvSpPr>
        <p:spPr>
          <a:xfrm>
            <a:off x="5695627" y="5274578"/>
            <a:ext cx="3600772" cy="738664"/>
          </a:xfrm>
          <a:prstGeom prst="rect">
            <a:avLst/>
          </a:prstGeom>
          <a:solidFill>
            <a:srgbClr val="0F8168"/>
          </a:solidFill>
        </p:spPr>
        <p:txBody>
          <a:bodyPr wrap="square" rtlCol="0">
            <a:spAutoFit/>
          </a:bodyPr>
          <a:lstStyle/>
          <a:p>
            <a:pPr algn="ctr"/>
            <a:r>
              <a:rPr lang="en-GB" sz="1400" b="1">
                <a:solidFill>
                  <a:schemeClr val="bg1"/>
                </a:solidFill>
                <a:latin typeface="Arial" panose="020B0604020202020204" pitchFamily="34" charset="0"/>
                <a:cs typeface="Arial" panose="020B0604020202020204" pitchFamily="34" charset="0"/>
              </a:rPr>
              <a:t>If you have any questions or comments about the campaign, please contact: childcare.choices@education.gov.uk</a:t>
            </a:r>
          </a:p>
        </p:txBody>
      </p:sp>
    </p:spTree>
    <p:extLst>
      <p:ext uri="{BB962C8B-B14F-4D97-AF65-F5344CB8AC3E}">
        <p14:creationId xmlns:p14="http://schemas.microsoft.com/office/powerpoint/2010/main" val="3644907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B200E6-DE54-1585-064E-48841BC9F872}"/>
              </a:ext>
              <a:ext uri="{C183D7F6-B498-43B3-948B-1728B52AA6E4}">
                <adec:decorative xmlns:adec="http://schemas.microsoft.com/office/drawing/2017/decorative" val="1"/>
              </a:ext>
            </a:extLst>
          </p:cNvPr>
          <p:cNvSpPr/>
          <p:nvPr/>
        </p:nvSpPr>
        <p:spPr>
          <a:xfrm>
            <a:off x="0" y="5193792"/>
            <a:ext cx="12183187" cy="1664207"/>
          </a:xfrm>
          <a:prstGeom prst="rect">
            <a:avLst/>
          </a:prstGeom>
          <a:solidFill>
            <a:srgbClr val="0F8168"/>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4B69EBC-6EDF-3C8A-E7C7-3C3616496B9E}"/>
              </a:ext>
            </a:extLst>
          </p:cNvPr>
          <p:cNvSpPr>
            <a:spLocks noGrp="1"/>
          </p:cNvSpPr>
          <p:nvPr>
            <p:ph type="ctrTitle"/>
          </p:nvPr>
        </p:nvSpPr>
        <p:spPr>
          <a:xfrm>
            <a:off x="999474" y="1628510"/>
            <a:ext cx="10184238" cy="1777837"/>
          </a:xfrm>
        </p:spPr>
        <p:txBody>
          <a:bodyPr lIns="36000" rIns="36000">
            <a:noAutofit/>
          </a:bodyPr>
          <a:lstStyle/>
          <a:p>
            <a:pPr>
              <a:lnSpc>
                <a:spcPts val="4600"/>
              </a:lnSpc>
              <a:spcBef>
                <a:spcPts val="1800"/>
              </a:spcBef>
              <a:spcAft>
                <a:spcPts val="1800"/>
              </a:spcAft>
            </a:pPr>
            <a:r>
              <a:rPr lang="en-GB" sz="4000" b="1">
                <a:solidFill>
                  <a:schemeClr val="tx1">
                    <a:lumMod val="75000"/>
                    <a:lumOff val="25000"/>
                  </a:schemeClr>
                </a:solidFill>
                <a:latin typeface="Arial"/>
                <a:cs typeface="Arial"/>
              </a:rPr>
              <a:t>Templates and resources</a:t>
            </a:r>
            <a:br>
              <a:rPr lang="en-GB" sz="4000" b="1">
                <a:solidFill>
                  <a:schemeClr val="tx1">
                    <a:lumMod val="75000"/>
                    <a:lumOff val="25000"/>
                  </a:schemeClr>
                </a:solidFill>
                <a:latin typeface="Arial"/>
                <a:cs typeface="Arial"/>
              </a:rPr>
            </a:br>
            <a:endParaRPr lang="en-GB" sz="3200" b="1">
              <a:solidFill>
                <a:schemeClr val="tx1">
                  <a:lumMod val="75000"/>
                  <a:lumOff val="25000"/>
                </a:schemeClr>
              </a:solidFill>
              <a:latin typeface="Arial" panose="020B0604020202020204" pitchFamily="34" charset="0"/>
              <a:cs typeface="Arial" panose="020B0604020202020204" pitchFamily="34" charset="0"/>
            </a:endParaRPr>
          </a:p>
        </p:txBody>
      </p:sp>
      <p:pic>
        <p:nvPicPr>
          <p:cNvPr id="7" name="Picture 6" descr="Logo">
            <a:extLst>
              <a:ext uri="{FF2B5EF4-FFF2-40B4-BE49-F238E27FC236}">
                <a16:creationId xmlns:a16="http://schemas.microsoft.com/office/drawing/2014/main" id="{2232A69C-5FAC-5AC1-88AF-F622E6137376}"/>
              </a:ext>
            </a:extLst>
          </p:cNvPr>
          <p:cNvPicPr>
            <a:picLocks noChangeAspect="1"/>
          </p:cNvPicPr>
          <p:nvPr/>
        </p:nvPicPr>
        <p:blipFill rotWithShape="1">
          <a:blip r:embed="rId3">
            <a:extLst>
              <a:ext uri="{28A0092B-C50C-407E-A947-70E740481C1C}">
                <a14:useLocalDpi xmlns:a14="http://schemas.microsoft.com/office/drawing/2010/main" val="0"/>
              </a:ext>
            </a:extLst>
          </a:blip>
          <a:srcRect b="61354"/>
          <a:stretch/>
        </p:blipFill>
        <p:spPr>
          <a:xfrm>
            <a:off x="4063801" y="4428113"/>
            <a:ext cx="4009533" cy="689423"/>
          </a:xfrm>
          <a:prstGeom prst="rect">
            <a:avLst/>
          </a:prstGeom>
        </p:spPr>
      </p:pic>
      <p:pic>
        <p:nvPicPr>
          <p:cNvPr id="6" name="Picture 5" descr="Logo">
            <a:extLst>
              <a:ext uri="{FF2B5EF4-FFF2-40B4-BE49-F238E27FC236}">
                <a16:creationId xmlns:a16="http://schemas.microsoft.com/office/drawing/2014/main" id="{B9C258EA-D933-E60E-C5B9-D6FADB30B261}"/>
              </a:ext>
            </a:extLst>
          </p:cNvPr>
          <p:cNvPicPr>
            <a:picLocks noChangeAspect="1"/>
          </p:cNvPicPr>
          <p:nvPr/>
        </p:nvPicPr>
        <p:blipFill rotWithShape="1">
          <a:blip r:embed="rId3">
            <a:extLst>
              <a:ext uri="{28A0092B-C50C-407E-A947-70E740481C1C}">
                <a14:useLocalDpi xmlns:a14="http://schemas.microsoft.com/office/drawing/2010/main" val="0"/>
              </a:ext>
            </a:extLst>
          </a:blip>
          <a:srcRect t="41286"/>
          <a:stretch/>
        </p:blipFill>
        <p:spPr>
          <a:xfrm>
            <a:off x="4063801" y="5459487"/>
            <a:ext cx="4009533" cy="1047417"/>
          </a:xfrm>
          <a:prstGeom prst="rect">
            <a:avLst/>
          </a:prstGeom>
        </p:spPr>
      </p:pic>
    </p:spTree>
    <p:extLst>
      <p:ext uri="{BB962C8B-B14F-4D97-AF65-F5344CB8AC3E}">
        <p14:creationId xmlns:p14="http://schemas.microsoft.com/office/powerpoint/2010/main" val="2349186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149E08-DF64-2B4F-9D96-FAA4A2E39DE9}"/>
              </a:ext>
            </a:extLst>
          </p:cNvPr>
          <p:cNvSpPr txBox="1"/>
          <p:nvPr/>
        </p:nvSpPr>
        <p:spPr>
          <a:xfrm>
            <a:off x="196646" y="1062471"/>
            <a:ext cx="7282678" cy="5806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hangingPunct="0">
              <a:lnSpc>
                <a:spcPct val="115000"/>
              </a:lnSpc>
              <a:spcAft>
                <a:spcPts val="500"/>
              </a:spcAft>
              <a:buFont typeface="Arial" panose="020B0604020202020204" pitchFamily="34" charset="0"/>
              <a:buChar char="•"/>
              <a:tabLst>
                <a:tab pos="457200" algn="l"/>
                <a:tab pos="457200" algn="l"/>
              </a:tabLst>
            </a:pPr>
            <a:r>
              <a:rPr lang="en-GB" sz="1600" dirty="0">
                <a:solidFill>
                  <a:srgbClr val="0563C1"/>
                </a:solidFill>
                <a:latin typeface="Arial"/>
                <a:ea typeface="Times New Roman" panose="02020603050405020304" pitchFamily="18" charset="0"/>
                <a:cs typeface="Arial"/>
                <a:hlinkClick r:id="rId3">
                  <a:extLst>
                    <a:ext uri="{A12FA001-AC4F-418D-AE19-62706E023703}">
                      <ahyp:hlinkClr xmlns:ahyp="http://schemas.microsoft.com/office/drawing/2018/hyperlinkcolor" val="tx"/>
                    </a:ext>
                  </a:extLst>
                </a:hlinkClick>
              </a:rPr>
              <a:t>An online childcare eligibility checker </a:t>
            </a:r>
            <a:r>
              <a:rPr lang="en-GB" sz="1600" dirty="0">
                <a:latin typeface="Arial"/>
                <a:ea typeface="Times New Roman" panose="02020603050405020304" pitchFamily="18" charset="0"/>
                <a:cs typeface="Arial"/>
              </a:rPr>
              <a:t>is available to help parents find the right childcare offer for them and learn how much money they can save.</a:t>
            </a:r>
          </a:p>
          <a:p>
            <a:pPr hangingPunct="0">
              <a:lnSpc>
                <a:spcPct val="115000"/>
              </a:lnSpc>
              <a:spcAft>
                <a:spcPts val="500"/>
              </a:spcAft>
              <a:tabLst>
                <a:tab pos="457200" algn="l"/>
                <a:tab pos="457200" algn="l"/>
              </a:tabLst>
            </a:pPr>
            <a:endParaRPr lang="en-GB" sz="1600" dirty="0">
              <a:latin typeface="Arial"/>
              <a:ea typeface="Times New Roman" panose="02020603050405020304" pitchFamily="18" charset="0"/>
              <a:cs typeface="Arial"/>
            </a:endParaRPr>
          </a:p>
          <a:p>
            <a:pPr marL="285750" indent="-285750" hangingPunct="0">
              <a:lnSpc>
                <a:spcPct val="115000"/>
              </a:lnSpc>
              <a:spcAft>
                <a:spcPts val="500"/>
              </a:spcAft>
              <a:buFont typeface="Arial" panose="020B0604020202020204" pitchFamily="34" charset="0"/>
              <a:buChar char="•"/>
              <a:tabLst>
                <a:tab pos="457200" algn="l"/>
                <a:tab pos="457200" algn="l"/>
              </a:tabLst>
            </a:pPr>
            <a:r>
              <a:rPr lang="en-GB" sz="1600" dirty="0">
                <a:latin typeface="Arial"/>
                <a:ea typeface="Times New Roman" panose="02020603050405020304" pitchFamily="18" charset="0"/>
                <a:cs typeface="Arial"/>
                <a:hlinkClick r:id="rId4"/>
              </a:rPr>
              <a:t>Read the FAQs for parents </a:t>
            </a:r>
            <a:r>
              <a:rPr lang="en-GB" sz="1600" dirty="0">
                <a:latin typeface="Arial"/>
                <a:ea typeface="Times New Roman" panose="02020603050405020304" pitchFamily="18" charset="0"/>
                <a:cs typeface="Arial"/>
              </a:rPr>
              <a:t>to learn more about eligibility criteria, deadlines, and the application process.</a:t>
            </a:r>
          </a:p>
          <a:p>
            <a:pPr hangingPunct="0">
              <a:lnSpc>
                <a:spcPct val="115000"/>
              </a:lnSpc>
              <a:spcAft>
                <a:spcPts val="500"/>
              </a:spcAft>
              <a:tabLst>
                <a:tab pos="457200" algn="l"/>
                <a:tab pos="457200" algn="l"/>
              </a:tabLst>
            </a:pPr>
            <a:endParaRPr lang="en-GB" sz="1600" dirty="0">
              <a:latin typeface="Arial"/>
              <a:ea typeface="Times New Roman" panose="02020603050405020304" pitchFamily="18" charset="0"/>
              <a:cs typeface="Times New Roman"/>
              <a:hlinkClick r:id="rId5"/>
            </a:endParaRPr>
          </a:p>
          <a:p>
            <a:pPr marL="285750" lvl="0" indent="-285750" hangingPunct="0">
              <a:lnSpc>
                <a:spcPct val="115000"/>
              </a:lnSpc>
              <a:spcAft>
                <a:spcPts val="500"/>
              </a:spcAft>
              <a:buFont typeface="Arial" panose="020B0604020202020204" pitchFamily="34" charset="0"/>
              <a:buChar char="•"/>
              <a:tabLst>
                <a:tab pos="457200" algn="l"/>
                <a:tab pos="457200" algn="l"/>
              </a:tabLst>
            </a:pPr>
            <a:r>
              <a:rPr lang="en-GB" sz="1600" dirty="0">
                <a:latin typeface="Arial"/>
                <a:ea typeface="Times New Roman" panose="02020603050405020304" pitchFamily="18" charset="0"/>
                <a:cs typeface="Times New Roman"/>
                <a:hlinkClick r:id="rId5"/>
              </a:rPr>
              <a:t>Watch our video on YouTube </a:t>
            </a:r>
            <a:r>
              <a:rPr lang="en-GB" sz="1600" dirty="0">
                <a:latin typeface="Arial"/>
                <a:ea typeface="Times New Roman" panose="02020603050405020304" pitchFamily="18" charset="0"/>
                <a:cs typeface="Times New Roman"/>
              </a:rPr>
              <a:t>with early years educator, Steff, explaining how parents can get their childcare code. </a:t>
            </a:r>
          </a:p>
          <a:p>
            <a:pPr lvl="0" hangingPunct="0">
              <a:lnSpc>
                <a:spcPct val="115000"/>
              </a:lnSpc>
              <a:spcAft>
                <a:spcPts val="500"/>
              </a:spcAft>
              <a:tabLst>
                <a:tab pos="457200" algn="l"/>
                <a:tab pos="457200" algn="l"/>
              </a:tabLst>
            </a:pPr>
            <a:endParaRPr lang="en-GB" sz="1600" dirty="0">
              <a:latin typeface="Arial"/>
              <a:ea typeface="Times New Roman" panose="02020603050405020304" pitchFamily="18" charset="0"/>
              <a:cs typeface="Times New Roman"/>
            </a:endParaRPr>
          </a:p>
          <a:p>
            <a:pPr marL="285750" lvl="0" indent="-285750" hangingPunct="0">
              <a:lnSpc>
                <a:spcPct val="115000"/>
              </a:lnSpc>
              <a:spcAft>
                <a:spcPts val="500"/>
              </a:spcAft>
              <a:buFont typeface="Arial" panose="020B0604020202020204" pitchFamily="34" charset="0"/>
              <a:buChar char="•"/>
              <a:tabLst>
                <a:tab pos="457200" algn="l"/>
                <a:tab pos="457200" algn="l"/>
              </a:tabLst>
            </a:pPr>
            <a:r>
              <a:rPr lang="en-GB" sz="1600" dirty="0">
                <a:latin typeface="Arial"/>
                <a:ea typeface="Times New Roman" panose="02020603050405020304" pitchFamily="18" charset="0"/>
                <a:cs typeface="Times New Roman"/>
                <a:hlinkClick r:id="rId6"/>
              </a:rPr>
              <a:t>Share this short video </a:t>
            </a:r>
            <a:r>
              <a:rPr lang="en-GB" sz="1600" dirty="0">
                <a:latin typeface="Arial"/>
                <a:ea typeface="Times New Roman" panose="02020603050405020304" pitchFamily="18" charset="0"/>
                <a:cs typeface="Times New Roman"/>
              </a:rPr>
              <a:t>on your social </a:t>
            </a:r>
            <a:r>
              <a:rPr lang="en-GB" sz="1600">
                <a:latin typeface="Arial"/>
                <a:ea typeface="Times New Roman" panose="02020603050405020304" pitchFamily="18" charset="0"/>
                <a:cs typeface="Times New Roman"/>
              </a:rPr>
              <a:t>and digital channels </a:t>
            </a:r>
            <a:r>
              <a:rPr lang="en-GB" sz="1600" dirty="0">
                <a:latin typeface="Arial"/>
                <a:ea typeface="Times New Roman" panose="02020603050405020304" pitchFamily="18" charset="0"/>
                <a:cs typeface="Times New Roman"/>
              </a:rPr>
              <a:t>to remind parents about the deadline to get their code for September.</a:t>
            </a:r>
          </a:p>
          <a:p>
            <a:pPr marL="285750" lvl="0" indent="-285750" hangingPunct="0">
              <a:lnSpc>
                <a:spcPct val="115000"/>
              </a:lnSpc>
              <a:spcAft>
                <a:spcPts val="500"/>
              </a:spcAft>
              <a:buFont typeface="Arial" panose="020B0604020202020204" pitchFamily="34" charset="0"/>
              <a:buChar char="•"/>
              <a:tabLst>
                <a:tab pos="457200" algn="l"/>
                <a:tab pos="457200" algn="l"/>
              </a:tabLst>
            </a:pPr>
            <a:endParaRPr lang="en-GB" sz="1600" dirty="0">
              <a:latin typeface="Arial"/>
              <a:ea typeface="Times New Roman" panose="02020603050405020304" pitchFamily="18" charset="0"/>
              <a:cs typeface="Times New Roman"/>
            </a:endParaRPr>
          </a:p>
          <a:p>
            <a:pPr marL="285750" lvl="0" indent="-285750" hangingPunct="0">
              <a:lnSpc>
                <a:spcPct val="115000"/>
              </a:lnSpc>
              <a:spcAft>
                <a:spcPts val="500"/>
              </a:spcAft>
              <a:buFont typeface="Arial" panose="020B0604020202020204" pitchFamily="34" charset="0"/>
              <a:buChar char="•"/>
              <a:tabLst>
                <a:tab pos="457200" algn="l"/>
                <a:tab pos="457200" algn="l"/>
              </a:tabLst>
            </a:pPr>
            <a:r>
              <a:rPr lang="en-GB" sz="1600">
                <a:latin typeface="Arial"/>
                <a:ea typeface="Times New Roman" panose="02020603050405020304" pitchFamily="18" charset="0"/>
                <a:cs typeface="Times New Roman"/>
                <a:hlinkClick r:id="rId7"/>
              </a:rPr>
              <a:t>Subscribe to our Education Hub for updates </a:t>
            </a:r>
            <a:r>
              <a:rPr lang="en-GB" sz="1600">
                <a:latin typeface="Arial"/>
                <a:ea typeface="Times New Roman" panose="02020603050405020304" pitchFamily="18" charset="0"/>
                <a:cs typeface="Times New Roman"/>
              </a:rPr>
              <a:t>when new childcare and early years blogs are published</a:t>
            </a:r>
            <a:r>
              <a:rPr lang="en-GB" sz="1600" dirty="0">
                <a:latin typeface="Arial"/>
                <a:ea typeface="Times New Roman" panose="02020603050405020304" pitchFamily="18" charset="0"/>
                <a:cs typeface="Times New Roman"/>
              </a:rPr>
              <a:t>.</a:t>
            </a:r>
            <a:r>
              <a:rPr lang="en-GB" sz="1600">
                <a:latin typeface="Arial"/>
                <a:ea typeface="Times New Roman" panose="02020603050405020304" pitchFamily="18" charset="0"/>
                <a:cs typeface="Times New Roman"/>
              </a:rPr>
              <a:t> </a:t>
            </a:r>
            <a:r>
              <a:rPr lang="en-GB" sz="1600">
                <a:latin typeface="Arial"/>
                <a:ea typeface="Times New Roman" panose="02020603050405020304" pitchFamily="18" charset="0"/>
                <a:cs typeface="Times New Roman"/>
                <a:hlinkClick r:id="rId8"/>
              </a:rPr>
              <a:t>Visit the childcare section on the Hub </a:t>
            </a:r>
            <a:r>
              <a:rPr lang="en-GB" sz="1600">
                <a:latin typeface="Arial"/>
                <a:ea typeface="Times New Roman" panose="02020603050405020304" pitchFamily="18" charset="0"/>
                <a:cs typeface="Times New Roman"/>
              </a:rPr>
              <a:t>to read the latest blogs.</a:t>
            </a:r>
            <a:endParaRPr lang="en-GB" sz="1600" dirty="0">
              <a:latin typeface="Arial"/>
              <a:ea typeface="Times New Roman" panose="02020603050405020304" pitchFamily="18" charset="0"/>
              <a:cs typeface="Times New Roman"/>
            </a:endParaRPr>
          </a:p>
          <a:p>
            <a:pPr lvl="0" hangingPunct="0">
              <a:lnSpc>
                <a:spcPct val="115000"/>
              </a:lnSpc>
              <a:spcAft>
                <a:spcPts val="500"/>
              </a:spcAft>
              <a:tabLst>
                <a:tab pos="457200" algn="l"/>
                <a:tab pos="457200" algn="l"/>
              </a:tabLst>
            </a:pPr>
            <a:endParaRPr lang="en-GB" sz="1600" dirty="0">
              <a:effectLst/>
              <a:latin typeface="Arial"/>
              <a:ea typeface="Times New Roman" panose="02020603050405020304" pitchFamily="18" charset="0"/>
              <a:cs typeface="Times New Roman"/>
            </a:endParaRPr>
          </a:p>
          <a:p>
            <a:pPr marL="285750" lvl="0" indent="-285750" hangingPunct="0">
              <a:lnSpc>
                <a:spcPct val="115000"/>
              </a:lnSpc>
              <a:spcAft>
                <a:spcPts val="500"/>
              </a:spcAft>
              <a:buFont typeface="Arial" panose="020B0604020202020204" pitchFamily="34" charset="0"/>
              <a:buChar char="•"/>
              <a:tabLst>
                <a:tab pos="457200" algn="l"/>
                <a:tab pos="457200" algn="l"/>
              </a:tabLst>
            </a:pPr>
            <a:r>
              <a:rPr lang="en-GB" sz="1600" dirty="0">
                <a:solidFill>
                  <a:srgbClr val="000000"/>
                </a:solidFill>
                <a:effectLst/>
                <a:latin typeface="Arial"/>
                <a:ea typeface="Times New Roman" panose="02020603050405020304" pitchFamily="18" charset="0"/>
                <a:cs typeface="Arial"/>
              </a:rPr>
              <a:t>Conten</a:t>
            </a:r>
            <a:r>
              <a:rPr lang="en-GB" sz="1600" dirty="0">
                <a:solidFill>
                  <a:srgbClr val="000000"/>
                </a:solidFill>
                <a:latin typeface="Arial"/>
                <a:ea typeface="Times New Roman" panose="02020603050405020304" pitchFamily="18" charset="0"/>
                <a:cs typeface="Arial"/>
              </a:rPr>
              <a:t>t is available to share on</a:t>
            </a:r>
            <a:r>
              <a:rPr lang="en-GB" sz="1600" dirty="0">
                <a:solidFill>
                  <a:srgbClr val="000000"/>
                </a:solidFill>
                <a:effectLst/>
                <a:latin typeface="Arial"/>
                <a:ea typeface="Times New Roman" panose="02020603050405020304" pitchFamily="18" charset="0"/>
                <a:cs typeface="Arial"/>
              </a:rPr>
              <a:t> social channels, including </a:t>
            </a:r>
            <a:r>
              <a:rPr lang="en-GB" sz="1600" u="sng">
                <a:solidFill>
                  <a:srgbClr val="0563C1"/>
                </a:solidFill>
                <a:effectLst/>
                <a:latin typeface="Arial"/>
                <a:ea typeface="Times New Roman" panose="02020603050405020304" pitchFamily="18" charset="0"/>
                <a:cs typeface="Times New Roman"/>
                <a:hlinkClick r:id="rId9"/>
              </a:rPr>
              <a:t>X</a:t>
            </a:r>
            <a:r>
              <a:rPr lang="en-GB" sz="1600" dirty="0">
                <a:effectLst/>
                <a:latin typeface="Arial"/>
                <a:ea typeface="Times New Roman" panose="02020603050405020304" pitchFamily="18" charset="0"/>
                <a:cs typeface="Times New Roman"/>
              </a:rPr>
              <a:t>, </a:t>
            </a:r>
            <a:r>
              <a:rPr lang="en-GB" sz="1600" u="sng">
                <a:solidFill>
                  <a:srgbClr val="0563C1"/>
                </a:solidFill>
                <a:effectLst/>
                <a:latin typeface="Arial"/>
                <a:ea typeface="Times New Roman" panose="02020603050405020304" pitchFamily="18" charset="0"/>
                <a:cs typeface="Arial"/>
                <a:hlinkClick r:id="rId10"/>
              </a:rPr>
              <a:t>Facebook</a:t>
            </a:r>
            <a:r>
              <a:rPr lang="en-GB" sz="1600" dirty="0">
                <a:solidFill>
                  <a:srgbClr val="000000"/>
                </a:solidFill>
                <a:latin typeface="Arial"/>
                <a:ea typeface="Times New Roman" panose="02020603050405020304" pitchFamily="18" charset="0"/>
                <a:cs typeface="Arial"/>
              </a:rPr>
              <a:t>, </a:t>
            </a:r>
            <a:r>
              <a:rPr lang="en-GB" sz="1600" u="sng" dirty="0">
                <a:solidFill>
                  <a:srgbClr val="0563C1"/>
                </a:solidFill>
                <a:effectLst/>
                <a:latin typeface="Arial"/>
                <a:ea typeface="Times New Roman" panose="02020603050405020304" pitchFamily="18" charset="0"/>
                <a:cs typeface="Arial"/>
                <a:hlinkClick r:id="rId11"/>
              </a:rPr>
              <a:t>LinkedIn</a:t>
            </a:r>
            <a:r>
              <a:rPr lang="en-GB" sz="1600" dirty="0">
                <a:solidFill>
                  <a:srgbClr val="000000"/>
                </a:solidFill>
                <a:effectLst/>
                <a:latin typeface="Arial"/>
                <a:ea typeface="Times New Roman" panose="02020603050405020304" pitchFamily="18" charset="0"/>
                <a:cs typeface="Arial"/>
              </a:rPr>
              <a:t> and </a:t>
            </a:r>
            <a:r>
              <a:rPr lang="en-GB" sz="1600" u="sng">
                <a:solidFill>
                  <a:srgbClr val="0563C1"/>
                </a:solidFill>
                <a:effectLst/>
                <a:latin typeface="Arial"/>
                <a:ea typeface="Times New Roman" panose="02020603050405020304" pitchFamily="18" charset="0"/>
                <a:cs typeface="Arial"/>
                <a:hlinkClick r:id="rId12"/>
              </a:rPr>
              <a:t>Instagram</a:t>
            </a:r>
            <a:r>
              <a:rPr lang="en-GB" sz="1600" u="sng" dirty="0">
                <a:solidFill>
                  <a:srgbClr val="0563C1"/>
                </a:solidFill>
                <a:latin typeface="Arial"/>
                <a:ea typeface="Times New Roman" panose="02020603050405020304" pitchFamily="18" charset="0"/>
                <a:cs typeface="Arial"/>
              </a:rPr>
              <a:t>.</a:t>
            </a:r>
          </a:p>
        </p:txBody>
      </p:sp>
      <p:sp>
        <p:nvSpPr>
          <p:cNvPr id="4" name="Title 3">
            <a:extLst>
              <a:ext uri="{FF2B5EF4-FFF2-40B4-BE49-F238E27FC236}">
                <a16:creationId xmlns:a16="http://schemas.microsoft.com/office/drawing/2014/main" id="{EB14D69F-4B68-04CE-53F1-BFB7F8092F04}"/>
              </a:ext>
            </a:extLst>
          </p:cNvPr>
          <p:cNvSpPr txBox="1">
            <a:spLocks noGrp="1"/>
          </p:cNvSpPr>
          <p:nvPr>
            <p:ph type="title" idx="4294967295"/>
          </p:nvPr>
        </p:nvSpPr>
        <p:spPr>
          <a:xfrm>
            <a:off x="94593" y="303481"/>
            <a:ext cx="9016093" cy="6857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rPr>
              <a:t>Explaining the changes to parents for September</a:t>
            </a:r>
          </a:p>
        </p:txBody>
      </p:sp>
      <p:pic>
        <p:nvPicPr>
          <p:cNvPr id="5" name="Picture 4" descr="A child holding a sign&#10;&#10;Description automatically generated">
            <a:extLst>
              <a:ext uri="{FF2B5EF4-FFF2-40B4-BE49-F238E27FC236}">
                <a16:creationId xmlns:a16="http://schemas.microsoft.com/office/drawing/2014/main" id="{096AE44D-C06A-6FAC-5F5F-A17F6C5B01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23845" y="1227155"/>
            <a:ext cx="3890804" cy="2296195"/>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B838071B-D98A-00CC-3B80-E451C5F1487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23845" y="3613157"/>
            <a:ext cx="3890804" cy="3067050"/>
          </a:xfrm>
          <a:prstGeom prst="rect">
            <a:avLst/>
          </a:prstGeom>
        </p:spPr>
      </p:pic>
    </p:spTree>
    <p:extLst>
      <p:ext uri="{BB962C8B-B14F-4D97-AF65-F5344CB8AC3E}">
        <p14:creationId xmlns:p14="http://schemas.microsoft.com/office/powerpoint/2010/main" val="1507969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AD86-A3DD-DCAA-35C1-6A737B3CC4B4}"/>
              </a:ext>
            </a:extLst>
          </p:cNvPr>
          <p:cNvSpPr>
            <a:spLocks noGrp="1"/>
          </p:cNvSpPr>
          <p:nvPr>
            <p:ph type="title"/>
          </p:nvPr>
        </p:nvSpPr>
        <p:spPr>
          <a:xfrm>
            <a:off x="0" y="-29708"/>
            <a:ext cx="10515600" cy="1325563"/>
          </a:xfrm>
        </p:spPr>
        <p:txBody>
          <a:bodyPr lIns="360000" tIns="108000" rIns="108000" bIns="108000">
            <a:normAutofit/>
          </a:bodyPr>
          <a:lstStyle/>
          <a:p>
            <a:r>
              <a:rPr lang="en-GB" sz="2900" b="1">
                <a:solidFill>
                  <a:schemeClr val="tx1">
                    <a:lumMod val="85000"/>
                    <a:lumOff val="15000"/>
                  </a:schemeClr>
                </a:solidFill>
                <a:latin typeface="Arial" panose="020B0604020202020204" pitchFamily="34" charset="0"/>
                <a:cs typeface="Arial" panose="020B0604020202020204" pitchFamily="34" charset="0"/>
              </a:rPr>
              <a:t>Newsletter copy</a:t>
            </a:r>
          </a:p>
        </p:txBody>
      </p:sp>
      <p:sp>
        <p:nvSpPr>
          <p:cNvPr id="8" name="TextBox 7">
            <a:extLst>
              <a:ext uri="{FF2B5EF4-FFF2-40B4-BE49-F238E27FC236}">
                <a16:creationId xmlns:a16="http://schemas.microsoft.com/office/drawing/2014/main" id="{AC222623-F64A-0EC8-3DF3-1FAFB1011624}"/>
              </a:ext>
            </a:extLst>
          </p:cNvPr>
          <p:cNvSpPr txBox="1"/>
          <p:nvPr/>
        </p:nvSpPr>
        <p:spPr>
          <a:xfrm>
            <a:off x="277586" y="849085"/>
            <a:ext cx="11375572" cy="369332"/>
          </a:xfrm>
          <a:prstGeom prst="rect">
            <a:avLst/>
          </a:prstGeom>
          <a:noFill/>
        </p:spPr>
        <p:txBody>
          <a:bodyPr wrap="square" rtlCol="0">
            <a:spAutoFit/>
          </a:bodyPr>
          <a:lstStyle/>
          <a:p>
            <a:r>
              <a:rPr lang="en-GB" sz="1800">
                <a:latin typeface="Arial" panose="020B0604020202020204" pitchFamily="34" charset="0"/>
                <a:cs typeface="Arial" panose="020B0604020202020204" pitchFamily="34" charset="0"/>
              </a:rPr>
              <a:t>This copy can be used to share key messages with parents in newsletters and e-mails:</a:t>
            </a:r>
            <a:endParaRPr lang="en-GB"/>
          </a:p>
        </p:txBody>
      </p:sp>
      <p:sp>
        <p:nvSpPr>
          <p:cNvPr id="11" name="TextBox 10">
            <a:extLst>
              <a:ext uri="{FF2B5EF4-FFF2-40B4-BE49-F238E27FC236}">
                <a16:creationId xmlns:a16="http://schemas.microsoft.com/office/drawing/2014/main" id="{9539AFE2-B0A3-7C10-27D0-F49DE7708448}"/>
              </a:ext>
            </a:extLst>
          </p:cNvPr>
          <p:cNvSpPr txBox="1"/>
          <p:nvPr/>
        </p:nvSpPr>
        <p:spPr>
          <a:xfrm>
            <a:off x="360590" y="1295855"/>
            <a:ext cx="10723789" cy="4862870"/>
          </a:xfrm>
          <a:prstGeom prst="rect">
            <a:avLst/>
          </a:prstGeom>
          <a:noFill/>
          <a:ln w="12700">
            <a:solidFill>
              <a:schemeClr val="tx1"/>
            </a:solidFill>
          </a:ln>
        </p:spPr>
        <p:txBody>
          <a:bodyPr wrap="square" lIns="91440" tIns="45720" rIns="91440" bIns="45720" rtlCol="0" anchor="t">
            <a:spAutoFit/>
          </a:bodyPr>
          <a:lstStyle/>
          <a:p>
            <a:pPr>
              <a:spcAft>
                <a:spcPts val="600"/>
              </a:spcAft>
            </a:pPr>
            <a:r>
              <a:rPr lang="en-GB" sz="1200" b="1">
                <a:solidFill>
                  <a:srgbClr val="0F8168"/>
                </a:solidFill>
                <a:latin typeface="Arial"/>
                <a:cs typeface="Arial"/>
              </a:rPr>
              <a:t>Apply for 15 or 30 hours childcare to start a place in September</a:t>
            </a:r>
          </a:p>
          <a:p>
            <a:pPr>
              <a:spcAft>
                <a:spcPts val="600"/>
              </a:spcAft>
            </a:pPr>
            <a:endParaRPr lang="en-GB" sz="1200" b="1">
              <a:solidFill>
                <a:srgbClr val="0F8168"/>
              </a:solidFill>
              <a:latin typeface="Arial" panose="020B0604020202020204" pitchFamily="34" charset="0"/>
              <a:cs typeface="Arial" panose="020B0604020202020204" pitchFamily="34" charset="0"/>
            </a:endParaRPr>
          </a:p>
          <a:p>
            <a:pPr>
              <a:spcAft>
                <a:spcPts val="600"/>
              </a:spcAft>
            </a:pPr>
            <a:r>
              <a:rPr lang="en-GB" sz="1200">
                <a:latin typeface="Arial"/>
                <a:ea typeface="Aptos" panose="020B0004020202020204" pitchFamily="34" charset="0"/>
                <a:cs typeface="Arial"/>
              </a:rPr>
              <a:t>If you are an eligible working parent in England, you can now apply for:</a:t>
            </a:r>
          </a:p>
          <a:p>
            <a:pPr marL="285750" indent="-285750">
              <a:spcAft>
                <a:spcPts val="600"/>
              </a:spcAft>
              <a:buFont typeface="Arial" panose="020B0604020202020204" pitchFamily="34" charset="0"/>
              <a:buChar char="•"/>
            </a:pPr>
            <a:r>
              <a:rPr lang="en-GB" sz="1200">
                <a:latin typeface="Arial"/>
                <a:ea typeface="Aptos" panose="020B0004020202020204" pitchFamily="34" charset="0"/>
                <a:cs typeface="Arial"/>
              </a:rPr>
              <a:t>15 hours childcare for your child aged 9 months old until they turn 3 years old</a:t>
            </a:r>
          </a:p>
          <a:p>
            <a:pPr marL="285750" indent="-285750">
              <a:spcAft>
                <a:spcPts val="600"/>
              </a:spcAft>
              <a:buFont typeface="Arial" panose="020B0604020202020204" pitchFamily="34" charset="0"/>
              <a:buChar char="•"/>
            </a:pPr>
            <a:r>
              <a:rPr lang="en-GB" sz="1200">
                <a:latin typeface="Arial"/>
                <a:ea typeface="Aptos" panose="020B0004020202020204" pitchFamily="34" charset="0"/>
                <a:cs typeface="Arial"/>
              </a:rPr>
              <a:t>30 hours childcare for your 3 or 4 year old</a:t>
            </a:r>
          </a:p>
          <a:p>
            <a:pPr>
              <a:spcAft>
                <a:spcPts val="600"/>
              </a:spcAft>
            </a:pPr>
            <a:r>
              <a:rPr lang="en-GB" sz="1200">
                <a:latin typeface="Arial"/>
                <a:ea typeface="Aptos" panose="020B0004020202020204" pitchFamily="34" charset="0"/>
                <a:cs typeface="Arial"/>
              </a:rPr>
              <a:t> </a:t>
            </a:r>
            <a:endParaRPr lang="en-GB" sz="1200">
              <a:effectLst/>
              <a:latin typeface="Arial"/>
              <a:ea typeface="Aptos" panose="020B0004020202020204" pitchFamily="34" charset="0"/>
              <a:cs typeface="Arial"/>
            </a:endParaRPr>
          </a:p>
          <a:p>
            <a:pPr>
              <a:spcAft>
                <a:spcPts val="600"/>
              </a:spcAft>
            </a:pPr>
            <a:r>
              <a:rPr lang="en-GB" sz="1200">
                <a:latin typeface="Arial"/>
                <a:ea typeface="Aptos" panose="020B0004020202020204" pitchFamily="34" charset="0"/>
                <a:cs typeface="Arial"/>
              </a:rPr>
              <a:t>You will need to apply by 31</a:t>
            </a:r>
            <a:r>
              <a:rPr lang="en-GB" sz="1200" baseline="30000">
                <a:latin typeface="Arial"/>
                <a:ea typeface="Aptos" panose="020B0004020202020204" pitchFamily="34" charset="0"/>
                <a:cs typeface="Arial"/>
              </a:rPr>
              <a:t> </a:t>
            </a:r>
            <a:r>
              <a:rPr lang="en-GB" sz="1200">
                <a:latin typeface="Arial"/>
                <a:ea typeface="Aptos" panose="020B0004020202020204" pitchFamily="34" charset="0"/>
                <a:cs typeface="Arial"/>
              </a:rPr>
              <a:t>August to use your hours from 1</a:t>
            </a:r>
            <a:r>
              <a:rPr lang="en-GB" sz="1200" baseline="30000">
                <a:latin typeface="Arial"/>
                <a:ea typeface="Aptos" panose="020B0004020202020204" pitchFamily="34" charset="0"/>
                <a:cs typeface="Arial"/>
              </a:rPr>
              <a:t> </a:t>
            </a:r>
            <a:r>
              <a:rPr lang="en-GB" sz="1200">
                <a:latin typeface="Arial"/>
                <a:ea typeface="Aptos" panose="020B0004020202020204" pitchFamily="34" charset="0"/>
                <a:cs typeface="Arial"/>
              </a:rPr>
              <a:t>September. To do so, visit </a:t>
            </a:r>
            <a:r>
              <a:rPr lang="en-GB" sz="1200">
                <a:effectLst/>
                <a:latin typeface="Arial"/>
                <a:ea typeface="Aptos" panose="020B0004020202020204" pitchFamily="34" charset="0"/>
                <a:cs typeface="Arial"/>
                <a:hlinkClick r:id="rId3"/>
              </a:rPr>
              <a:t>gov.uk </a:t>
            </a:r>
            <a:r>
              <a:rPr lang="en-GB" sz="1200">
                <a:effectLst/>
                <a:latin typeface="Arial"/>
                <a:ea typeface="Aptos" panose="020B0004020202020204" pitchFamily="34" charset="0"/>
                <a:cs typeface="Arial"/>
              </a:rPr>
              <a:t>to get </a:t>
            </a:r>
            <a:r>
              <a:rPr lang="en-GB" sz="1200">
                <a:latin typeface="Arial"/>
                <a:ea typeface="Aptos" panose="020B0004020202020204" pitchFamily="34" charset="0"/>
                <a:cs typeface="Arial"/>
              </a:rPr>
              <a:t>your</a:t>
            </a:r>
            <a:r>
              <a:rPr lang="en-GB" sz="1200">
                <a:effectLst/>
                <a:latin typeface="Arial"/>
                <a:ea typeface="Aptos" panose="020B0004020202020204" pitchFamily="34" charset="0"/>
                <a:cs typeface="Arial"/>
              </a:rPr>
              <a:t> code for a place in September and then share it with </a:t>
            </a:r>
            <a:r>
              <a:rPr lang="en-GB" sz="1200">
                <a:latin typeface="Arial"/>
                <a:ea typeface="Aptos" panose="020B0004020202020204" pitchFamily="34" charset="0"/>
                <a:cs typeface="Arial"/>
              </a:rPr>
              <a:t>your</a:t>
            </a:r>
            <a:r>
              <a:rPr lang="en-GB" sz="1200">
                <a:effectLst/>
                <a:latin typeface="Arial"/>
                <a:ea typeface="Aptos" panose="020B0004020202020204" pitchFamily="34" charset="0"/>
                <a:cs typeface="Arial"/>
              </a:rPr>
              <a:t> childcare provider. </a:t>
            </a:r>
            <a:r>
              <a:rPr lang="en-GB" sz="1200">
                <a:effectLst/>
                <a:latin typeface="Arial"/>
                <a:ea typeface="Times New Roman" panose="02020603050405020304" pitchFamily="18" charset="0"/>
                <a:cs typeface="Arial"/>
              </a:rPr>
              <a:t>To continue receiving the government support, </a:t>
            </a:r>
            <a:r>
              <a:rPr lang="en-GB" sz="1200">
                <a:latin typeface="Arial"/>
                <a:ea typeface="Times New Roman" panose="02020603050405020304" pitchFamily="18" charset="0"/>
                <a:cs typeface="Arial"/>
              </a:rPr>
              <a:t>you will </a:t>
            </a:r>
            <a:r>
              <a:rPr lang="en-GB" sz="1200">
                <a:effectLst/>
                <a:latin typeface="Arial"/>
                <a:ea typeface="Times New Roman" panose="02020603050405020304" pitchFamily="18" charset="0"/>
                <a:cs typeface="Arial"/>
              </a:rPr>
              <a:t>need to reconfirm </a:t>
            </a:r>
            <a:r>
              <a:rPr lang="en-GB" sz="1200">
                <a:latin typeface="Arial"/>
                <a:ea typeface="Times New Roman" panose="02020603050405020304" pitchFamily="18" charset="0"/>
                <a:cs typeface="Arial"/>
              </a:rPr>
              <a:t>your </a:t>
            </a:r>
            <a:r>
              <a:rPr lang="en-GB" sz="1200">
                <a:effectLst/>
                <a:latin typeface="Arial"/>
                <a:ea typeface="Times New Roman" panose="02020603050405020304" pitchFamily="18" charset="0"/>
                <a:cs typeface="Arial"/>
              </a:rPr>
              <a:t>details every </a:t>
            </a:r>
            <a:r>
              <a:rPr lang="en-GB" sz="1200">
                <a:latin typeface="Arial"/>
                <a:ea typeface="Times New Roman" panose="02020603050405020304" pitchFamily="18" charset="0"/>
                <a:cs typeface="Arial"/>
              </a:rPr>
              <a:t>3</a:t>
            </a:r>
            <a:r>
              <a:rPr lang="en-GB" sz="1200">
                <a:effectLst/>
                <a:latin typeface="Arial"/>
                <a:ea typeface="Times New Roman" panose="02020603050405020304" pitchFamily="18" charset="0"/>
                <a:cs typeface="Arial"/>
              </a:rPr>
              <a:t> months on your gov.uk childcar</a:t>
            </a:r>
            <a:r>
              <a:rPr lang="en-GB" sz="1200">
                <a:latin typeface="Arial"/>
                <a:ea typeface="Times New Roman" panose="02020603050405020304" pitchFamily="18" charset="0"/>
                <a:cs typeface="Arial"/>
              </a:rPr>
              <a:t>e </a:t>
            </a:r>
            <a:r>
              <a:rPr lang="en-GB" sz="1200">
                <a:effectLst/>
                <a:latin typeface="Arial"/>
                <a:ea typeface="Times New Roman" panose="02020603050405020304" pitchFamily="18" charset="0"/>
                <a:cs typeface="Arial"/>
              </a:rPr>
              <a:t>account.</a:t>
            </a:r>
          </a:p>
          <a:p>
            <a:pPr>
              <a:spcAft>
                <a:spcPts val="600"/>
              </a:spcAft>
            </a:pPr>
            <a:endParaRPr lang="en-GB" sz="1200">
              <a:effectLst/>
              <a:latin typeface="Arial"/>
              <a:ea typeface="Times New Roman" panose="02020603050405020304" pitchFamily="18" charset="0"/>
              <a:cs typeface="Arial"/>
            </a:endParaRPr>
          </a:p>
          <a:p>
            <a:pPr algn="l" rtl="0"/>
            <a:r>
              <a:rPr lang="en-GB" sz="1200" b="0" i="0">
                <a:solidFill>
                  <a:srgbClr val="000000"/>
                </a:solidFill>
                <a:effectLst/>
                <a:highlight>
                  <a:srgbClr val="FFFFFF"/>
                </a:highlight>
                <a:latin typeface="Arial" panose="020B0604020202020204" pitchFamily="34" charset="0"/>
                <a:cs typeface="Arial" panose="020B0604020202020204" pitchFamily="34" charset="0"/>
              </a:rPr>
              <a:t>If you already </a:t>
            </a:r>
            <a:r>
              <a:rPr lang="en-GB" sz="1200">
                <a:solidFill>
                  <a:srgbClr val="000000"/>
                </a:solidFill>
                <a:highlight>
                  <a:srgbClr val="FFFFFF"/>
                </a:highlight>
                <a:latin typeface="Arial" panose="020B0604020202020204" pitchFamily="34" charset="0"/>
                <a:cs typeface="Arial" panose="020B0604020202020204" pitchFamily="34" charset="0"/>
              </a:rPr>
              <a:t>use 15 hours for your 2-year-old and they then turn 3 years old and become eligible for 30 hours</a:t>
            </a:r>
            <a:r>
              <a:rPr lang="en-GB" sz="1200" b="0" i="0">
                <a:solidFill>
                  <a:srgbClr val="000000"/>
                </a:solidFill>
                <a:effectLst/>
                <a:highlight>
                  <a:srgbClr val="FFFFFF"/>
                </a:highlight>
                <a:latin typeface="Arial" panose="020B0604020202020204" pitchFamily="34" charset="0"/>
                <a:cs typeface="Arial" panose="020B0604020202020204" pitchFamily="34" charset="0"/>
              </a:rPr>
              <a:t>, the code for 15 hours wil</a:t>
            </a:r>
            <a:r>
              <a:rPr lang="en-GB" sz="1200">
                <a:solidFill>
                  <a:srgbClr val="000000"/>
                </a:solidFill>
                <a:highlight>
                  <a:srgbClr val="FFFFFF"/>
                </a:highlight>
                <a:latin typeface="Arial" panose="020B0604020202020204" pitchFamily="34" charset="0"/>
                <a:cs typeface="Arial" panose="020B0604020202020204" pitchFamily="34" charset="0"/>
              </a:rPr>
              <a:t>l be the same as the one for 30 hours. Y</a:t>
            </a:r>
            <a:r>
              <a:rPr lang="en-GB" sz="1200">
                <a:latin typeface="Arial" panose="020B0604020202020204" pitchFamily="34" charset="0"/>
                <a:ea typeface="Aptos" panose="020B0004020202020204" pitchFamily="34" charset="0"/>
                <a:cs typeface="Arial" panose="020B0604020202020204" pitchFamily="34" charset="0"/>
              </a:rPr>
              <a:t>ou can reconfirm as normal when you are able to on your childcare account on gov.uk, and the code will be valid for the 30 hours offer.</a:t>
            </a:r>
          </a:p>
          <a:p>
            <a:pPr>
              <a:spcAft>
                <a:spcPts val="600"/>
              </a:spcAft>
            </a:pPr>
            <a:endParaRPr lang="en-GB" sz="1200">
              <a:latin typeface="Arial"/>
              <a:ea typeface="Aptos" panose="020B0004020202020204" pitchFamily="34" charset="0"/>
              <a:cs typeface="Arial"/>
            </a:endParaRPr>
          </a:p>
          <a:p>
            <a:pPr>
              <a:spcAft>
                <a:spcPts val="600"/>
              </a:spcAft>
            </a:pPr>
            <a:r>
              <a:rPr lang="en-GB" sz="1200" b="1" kern="100">
                <a:solidFill>
                  <a:srgbClr val="0F8168"/>
                </a:solidFill>
                <a:effectLst/>
                <a:latin typeface="Arial" panose="020B0604020202020204" pitchFamily="34" charset="0"/>
                <a:ea typeface="Aptos" panose="020B0004020202020204" pitchFamily="34" charset="0"/>
                <a:cs typeface="Arial" panose="020B0604020202020204" pitchFamily="34" charset="0"/>
              </a:rPr>
              <a:t>Make sure you speak to your provider to find out more about their arrangements.</a:t>
            </a:r>
          </a:p>
          <a:p>
            <a:pPr>
              <a:spcAft>
                <a:spcPts val="600"/>
              </a:spcAft>
            </a:pPr>
            <a:endParaRPr lang="en-GB" sz="1200" b="1">
              <a:solidFill>
                <a:srgbClr val="0F8168"/>
              </a:solidFill>
              <a:latin typeface="Arial" panose="020B0604020202020204" pitchFamily="34" charset="0"/>
              <a:cs typeface="Arial" panose="020B0604020202020204" pitchFamily="34" charset="0"/>
            </a:endParaRPr>
          </a:p>
          <a:p>
            <a:pPr>
              <a:spcAft>
                <a:spcPts val="600"/>
              </a:spcAft>
            </a:pPr>
            <a:r>
              <a:rPr lang="en-GB" sz="1200">
                <a:effectLst/>
                <a:latin typeface="Arial" panose="020B0604020202020204" pitchFamily="34" charset="0"/>
                <a:ea typeface="Aptos" panose="020B0004020202020204" pitchFamily="34" charset="0"/>
                <a:cs typeface="Arial" panose="020B0604020202020204" pitchFamily="34" charset="0"/>
              </a:rPr>
              <a:t>This comes alongside other already existing government childcare support, including </a:t>
            </a:r>
            <a:r>
              <a:rPr lang="en-GB" sz="1200" b="1">
                <a:solidFill>
                  <a:srgbClr val="0F8168"/>
                </a:solidFill>
                <a:effectLst/>
                <a:latin typeface="Arial" panose="020B0604020202020204" pitchFamily="34" charset="0"/>
                <a:ea typeface="Aptos" panose="020B0004020202020204" pitchFamily="34" charset="0"/>
                <a:cs typeface="Arial" panose="020B0604020202020204" pitchFamily="34" charset="0"/>
              </a:rPr>
              <a:t>30 hours childcare for 3 and 4 year olds</a:t>
            </a:r>
            <a:r>
              <a:rPr lang="en-GB" sz="1200">
                <a:effectLst/>
                <a:latin typeface="Arial" panose="020B0604020202020204" pitchFamily="34" charset="0"/>
                <a:ea typeface="Aptos" panose="020B0004020202020204" pitchFamily="34" charset="0"/>
                <a:cs typeface="Arial" panose="020B0604020202020204" pitchFamily="34" charset="0"/>
              </a:rPr>
              <a:t>, </a:t>
            </a:r>
            <a:r>
              <a:rPr lang="en-GB" sz="1200" b="1">
                <a:solidFill>
                  <a:srgbClr val="0F8168"/>
                </a:solidFill>
                <a:effectLst/>
                <a:latin typeface="Arial" panose="020B0604020202020204" pitchFamily="34" charset="0"/>
                <a:ea typeface="Aptos" panose="020B0004020202020204" pitchFamily="34" charset="0"/>
                <a:cs typeface="Arial" panose="020B0604020202020204" pitchFamily="34" charset="0"/>
              </a:rPr>
              <a:t>Tax-Free Childcare</a:t>
            </a:r>
            <a:r>
              <a:rPr lang="en-GB" sz="1200">
                <a:effectLst/>
                <a:latin typeface="Arial" panose="020B0604020202020204" pitchFamily="34" charset="0"/>
                <a:ea typeface="Aptos" panose="020B0004020202020204" pitchFamily="34" charset="0"/>
                <a:cs typeface="Arial" panose="020B0604020202020204" pitchFamily="34" charset="0"/>
              </a:rPr>
              <a:t> and </a:t>
            </a:r>
            <a:r>
              <a:rPr lang="en-GB" sz="1200" b="1">
                <a:solidFill>
                  <a:srgbClr val="0F8168"/>
                </a:solidFill>
                <a:effectLst/>
                <a:latin typeface="Arial" panose="020B0604020202020204" pitchFamily="34" charset="0"/>
                <a:ea typeface="Aptos" panose="020B0004020202020204" pitchFamily="34" charset="0"/>
                <a:cs typeface="Arial" panose="020B0604020202020204" pitchFamily="34" charset="0"/>
              </a:rPr>
              <a:t>Universal Credit Childcare</a:t>
            </a:r>
            <a:r>
              <a:rPr lang="en-GB" sz="1200">
                <a:effectLst/>
                <a:latin typeface="Arial" panose="020B0604020202020204" pitchFamily="34" charset="0"/>
                <a:ea typeface="Aptos" panose="020B0004020202020204" pitchFamily="34" charset="0"/>
                <a:cs typeface="Arial" panose="020B0604020202020204" pitchFamily="34" charset="0"/>
              </a:rPr>
              <a:t>. </a:t>
            </a:r>
            <a:r>
              <a:rPr lang="en-GB" sz="1200">
                <a:latin typeface="Arial" panose="020B0604020202020204" pitchFamily="34" charset="0"/>
                <a:ea typeface="Aptos" panose="020B0004020202020204" pitchFamily="34" charset="0"/>
                <a:cs typeface="Arial" panose="020B0604020202020204" pitchFamily="34" charset="0"/>
              </a:rPr>
              <a:t>You</a:t>
            </a:r>
            <a:r>
              <a:rPr lang="en-GB" sz="1200">
                <a:effectLst/>
                <a:latin typeface="Arial" panose="020B0604020202020204" pitchFamily="34" charset="0"/>
                <a:ea typeface="Aptos" panose="020B0004020202020204" pitchFamily="34" charset="0"/>
                <a:cs typeface="Arial" panose="020B0604020202020204" pitchFamily="34" charset="0"/>
              </a:rPr>
              <a:t> might be able to use more than one offer together to help with your childcare costs.</a:t>
            </a:r>
          </a:p>
          <a:p>
            <a:pPr>
              <a:spcAft>
                <a:spcPts val="600"/>
              </a:spcAft>
            </a:pPr>
            <a:endParaRPr lang="en-GB" sz="1200">
              <a:effectLst/>
              <a:latin typeface="Arial" panose="020B0604020202020204" pitchFamily="34" charset="0"/>
              <a:ea typeface="Aptos" panose="020B0004020202020204" pitchFamily="34" charset="0"/>
              <a:cs typeface="Arial" panose="020B0604020202020204" pitchFamily="34" charset="0"/>
            </a:endParaRPr>
          </a:p>
          <a:p>
            <a:pPr>
              <a:spcAft>
                <a:spcPts val="600"/>
              </a:spcAft>
            </a:pPr>
            <a:r>
              <a:rPr lang="en-GB" sz="1200">
                <a:effectLst/>
                <a:latin typeface="Arial" panose="020B0604020202020204" pitchFamily="34" charset="0"/>
                <a:ea typeface="Aptos" panose="020B0004020202020204" pitchFamily="34" charset="0"/>
                <a:cs typeface="Arial" panose="020B0604020202020204" pitchFamily="34" charset="0"/>
              </a:rPr>
              <a:t>Visit Childcare Choices to see what support you might be eligible for: </a:t>
            </a:r>
            <a:r>
              <a:rPr lang="en-GB" sz="1200" u="sng">
                <a:solidFill>
                  <a:srgbClr val="0000FF"/>
                </a:solidFill>
                <a:effectLst/>
                <a:latin typeface="Arial" panose="020B0604020202020204" pitchFamily="34" charset="0"/>
                <a:ea typeface="Aptos" panose="020B0004020202020204" pitchFamily="34" charset="0"/>
                <a:cs typeface="Arial" panose="020B0604020202020204" pitchFamily="34" charset="0"/>
                <a:hlinkClick r:id="rId4"/>
              </a:rPr>
              <a:t>Childcare Choices | 30 Hours Childcare, Tax-Free Childcare and More | Help with Costs | GOV.UK</a:t>
            </a:r>
            <a:endParaRPr lang="en-GB" sz="1200" u="sng">
              <a:solidFill>
                <a:srgbClr val="0000FF"/>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502338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AD86-A3DD-DCAA-35C1-6A737B3CC4B4}"/>
              </a:ext>
            </a:extLst>
          </p:cNvPr>
          <p:cNvSpPr>
            <a:spLocks noGrp="1"/>
          </p:cNvSpPr>
          <p:nvPr>
            <p:ph type="title"/>
          </p:nvPr>
        </p:nvSpPr>
        <p:spPr>
          <a:xfrm>
            <a:off x="0" y="-29708"/>
            <a:ext cx="10515600" cy="1325563"/>
          </a:xfrm>
        </p:spPr>
        <p:txBody>
          <a:bodyPr lIns="360000" tIns="108000" rIns="108000" bIns="108000">
            <a:normAutofit/>
          </a:bodyPr>
          <a:lstStyle/>
          <a:p>
            <a:r>
              <a:rPr lang="en-GB" sz="2900" b="1">
                <a:solidFill>
                  <a:schemeClr val="tx1">
                    <a:lumMod val="85000"/>
                    <a:lumOff val="15000"/>
                  </a:schemeClr>
                </a:solidFill>
                <a:latin typeface="Arial" panose="020B0604020202020204" pitchFamily="34" charset="0"/>
                <a:cs typeface="Arial" panose="020B0604020202020204" pitchFamily="34" charset="0"/>
              </a:rPr>
              <a:t>How to get your childcare code for September</a:t>
            </a:r>
          </a:p>
        </p:txBody>
      </p:sp>
      <p:sp>
        <p:nvSpPr>
          <p:cNvPr id="8" name="TextBox 7">
            <a:extLst>
              <a:ext uri="{FF2B5EF4-FFF2-40B4-BE49-F238E27FC236}">
                <a16:creationId xmlns:a16="http://schemas.microsoft.com/office/drawing/2014/main" id="{AC222623-F64A-0EC8-3DF3-1FAFB1011624}"/>
              </a:ext>
            </a:extLst>
          </p:cNvPr>
          <p:cNvSpPr txBox="1"/>
          <p:nvPr/>
        </p:nvSpPr>
        <p:spPr>
          <a:xfrm>
            <a:off x="258536" y="1002723"/>
            <a:ext cx="11375572" cy="369332"/>
          </a:xfrm>
          <a:prstGeom prst="rect">
            <a:avLst/>
          </a:prstGeom>
          <a:noFill/>
        </p:spPr>
        <p:txBody>
          <a:bodyPr wrap="square" rtlCol="0">
            <a:spAutoFit/>
          </a:bodyPr>
          <a:lstStyle/>
          <a:p>
            <a:r>
              <a:rPr lang="en-GB" sz="1800">
                <a:latin typeface="Arial" panose="020B0604020202020204" pitchFamily="34" charset="0"/>
                <a:cs typeface="Arial" panose="020B0604020202020204" pitchFamily="34" charset="0"/>
              </a:rPr>
              <a:t>Share this step-by-ste</a:t>
            </a:r>
            <a:r>
              <a:rPr lang="en-GB">
                <a:latin typeface="Arial" panose="020B0604020202020204" pitchFamily="34" charset="0"/>
                <a:cs typeface="Arial" panose="020B0604020202020204" pitchFamily="34" charset="0"/>
              </a:rPr>
              <a:t>p guide with parents for them to learn more about how to apply for a childcare code</a:t>
            </a:r>
            <a:r>
              <a:rPr lang="en-GB" sz="1800">
                <a:latin typeface="Arial" panose="020B0604020202020204" pitchFamily="34" charset="0"/>
                <a:cs typeface="Arial" panose="020B0604020202020204" pitchFamily="34" charset="0"/>
              </a:rPr>
              <a:t>:</a:t>
            </a:r>
            <a:endParaRPr lang="en-GB"/>
          </a:p>
        </p:txBody>
      </p:sp>
      <p:sp>
        <p:nvSpPr>
          <p:cNvPr id="11" name="TextBox 10">
            <a:extLst>
              <a:ext uri="{FF2B5EF4-FFF2-40B4-BE49-F238E27FC236}">
                <a16:creationId xmlns:a16="http://schemas.microsoft.com/office/drawing/2014/main" id="{9539AFE2-B0A3-7C10-27D0-F49DE7708448}"/>
              </a:ext>
            </a:extLst>
          </p:cNvPr>
          <p:cNvSpPr txBox="1"/>
          <p:nvPr/>
        </p:nvSpPr>
        <p:spPr>
          <a:xfrm>
            <a:off x="361539" y="1610180"/>
            <a:ext cx="11468922" cy="4524315"/>
          </a:xfrm>
          <a:prstGeom prst="rect">
            <a:avLst/>
          </a:prstGeom>
          <a:noFill/>
          <a:ln w="12700">
            <a:solidFill>
              <a:schemeClr val="tx1"/>
            </a:solidFill>
          </a:ln>
        </p:spPr>
        <p:txBody>
          <a:bodyPr wrap="square" lIns="91440" tIns="45720" rIns="91440" bIns="45720" rtlCol="0" anchor="t">
            <a:spAutoFit/>
          </a:bodyPr>
          <a:lstStyle/>
          <a:p>
            <a:pPr algn="l" rtl="0"/>
            <a:r>
              <a:rPr lang="en-GB" sz="1200" b="1">
                <a:solidFill>
                  <a:srgbClr val="0F8168"/>
                </a:solidFill>
                <a:highlight>
                  <a:srgbClr val="FFFFFF"/>
                </a:highlight>
                <a:latin typeface="Arial" panose="020B0604020202020204" pitchFamily="34" charset="0"/>
                <a:cs typeface="Arial" panose="020B0604020202020204" pitchFamily="34" charset="0"/>
              </a:rPr>
              <a:t>Here’s how to get your childcare code:</a:t>
            </a:r>
          </a:p>
          <a:p>
            <a:pPr algn="l" rtl="0"/>
            <a:endParaRPr lang="en-GB" sz="1200">
              <a:solidFill>
                <a:srgbClr val="000000"/>
              </a:solidFill>
              <a:highlight>
                <a:srgbClr val="FFFFFF"/>
              </a:highlight>
              <a:latin typeface="Arial" panose="020B0604020202020204" pitchFamily="34" charset="0"/>
              <a:cs typeface="Arial" panose="020B0604020202020204" pitchFamily="34" charset="0"/>
            </a:endParaRPr>
          </a:p>
          <a:p>
            <a:pPr algn="l" rtl="0"/>
            <a:r>
              <a:rPr lang="en-GB" sz="1200">
                <a:solidFill>
                  <a:srgbClr val="000000"/>
                </a:solidFill>
                <a:highlight>
                  <a:srgbClr val="FFFFFF"/>
                </a:highlight>
                <a:latin typeface="Arial" panose="020B0604020202020204" pitchFamily="34" charset="0"/>
                <a:cs typeface="Arial" panose="020B0604020202020204" pitchFamily="34" charset="0"/>
              </a:rPr>
              <a:t>1. </a:t>
            </a:r>
            <a:r>
              <a:rPr lang="en-GB" sz="1200" b="0" i="0">
                <a:solidFill>
                  <a:srgbClr val="000000"/>
                </a:solidFill>
                <a:effectLst/>
                <a:highlight>
                  <a:srgbClr val="FFFFFF"/>
                </a:highlight>
                <a:latin typeface="Arial" panose="020B0604020202020204" pitchFamily="34" charset="0"/>
                <a:cs typeface="Arial" panose="020B0604020202020204" pitchFamily="34" charset="0"/>
              </a:rPr>
              <a:t>Check your eligibility online on the </a:t>
            </a:r>
            <a:r>
              <a:rPr lang="en-GB" sz="1200" b="0" i="0" u="sng">
                <a:solidFill>
                  <a:srgbClr val="000000"/>
                </a:solidFill>
                <a:effectLst/>
                <a:highlight>
                  <a:srgbClr val="FFFFFF"/>
                </a:highlight>
                <a:latin typeface="Arial" panose="020B0604020202020204" pitchFamily="34" charset="0"/>
                <a:cs typeface="Arial" panose="020B0604020202020204" pitchFamily="34" charset="0"/>
                <a:hlinkClick r:id="rId3"/>
              </a:rPr>
              <a:t>Childcare Choices website</a:t>
            </a:r>
            <a:r>
              <a:rPr lang="en-GB" sz="1200" b="0" i="0">
                <a:solidFill>
                  <a:srgbClr val="000000"/>
                </a:solidFill>
                <a:effectLst/>
                <a:highlight>
                  <a:srgbClr val="FFFFFF"/>
                </a:highlight>
                <a:latin typeface="Arial" panose="020B0604020202020204" pitchFamily="34" charset="0"/>
                <a:cs typeface="Arial" panose="020B0604020202020204" pitchFamily="34" charset="0"/>
              </a:rPr>
              <a:t>.</a:t>
            </a:r>
            <a:br>
              <a:rPr lang="en-GB" sz="1200" b="0" i="0">
                <a:solidFill>
                  <a:srgbClr val="000000"/>
                </a:solidFill>
                <a:effectLst/>
                <a:highlight>
                  <a:srgbClr val="FFFFFF"/>
                </a:highlight>
                <a:latin typeface="Arial" panose="020B0604020202020204" pitchFamily="34" charset="0"/>
                <a:cs typeface="Arial" panose="020B0604020202020204" pitchFamily="34" charset="0"/>
              </a:rPr>
            </a:br>
            <a:endParaRPr lang="en-GB" sz="1200" b="0" i="0">
              <a:solidFill>
                <a:srgbClr val="000000"/>
              </a:solidFill>
              <a:effectLst/>
              <a:highlight>
                <a:srgbClr val="FFFFFF"/>
              </a:highlight>
              <a:latin typeface="Arial" panose="020B0604020202020204" pitchFamily="34" charset="0"/>
              <a:cs typeface="Arial" panose="020B0604020202020204" pitchFamily="34" charset="0"/>
            </a:endParaRPr>
          </a:p>
          <a:p>
            <a:pPr algn="l" rtl="0"/>
            <a:r>
              <a:rPr lang="en-GB" sz="1200" b="0" i="0">
                <a:solidFill>
                  <a:srgbClr val="000000"/>
                </a:solidFill>
                <a:effectLst/>
                <a:highlight>
                  <a:srgbClr val="FFFFFF"/>
                </a:highlight>
                <a:latin typeface="Arial" panose="020B0604020202020204" pitchFamily="34" charset="0"/>
                <a:cs typeface="Arial" panose="020B0604020202020204" pitchFamily="34" charset="0"/>
              </a:rPr>
              <a:t>2. Speak to your provider, such as your nursery or childminder. Check what their arrangements are and that they can offer your child a place. </a:t>
            </a:r>
          </a:p>
          <a:p>
            <a:pPr algn="l" rtl="0"/>
            <a:endParaRPr lang="en-GB" sz="1200" b="0" i="0">
              <a:solidFill>
                <a:srgbClr val="000000"/>
              </a:solidFill>
              <a:effectLst/>
              <a:highlight>
                <a:srgbClr val="FFFFFF"/>
              </a:highlight>
              <a:latin typeface="Arial" panose="020B0604020202020204" pitchFamily="34" charset="0"/>
              <a:cs typeface="Arial" panose="020B0604020202020204" pitchFamily="34" charset="0"/>
            </a:endParaRPr>
          </a:p>
          <a:p>
            <a:pPr algn="l" rtl="0"/>
            <a:r>
              <a:rPr lang="en-GB" sz="1200" b="0" i="0">
                <a:solidFill>
                  <a:srgbClr val="000000"/>
                </a:solidFill>
                <a:effectLst/>
                <a:highlight>
                  <a:srgbClr val="FFFFFF"/>
                </a:highlight>
                <a:latin typeface="Arial" panose="020B0604020202020204" pitchFamily="34" charset="0"/>
                <a:cs typeface="Arial" panose="020B0604020202020204" pitchFamily="34" charset="0"/>
              </a:rPr>
              <a:t>3. Create </a:t>
            </a:r>
            <a:r>
              <a:rPr lang="en-GB" sz="1200" b="0" i="0" u="sng">
                <a:solidFill>
                  <a:srgbClr val="000000"/>
                </a:solidFill>
                <a:effectLst/>
                <a:highlight>
                  <a:srgbClr val="FFFFFF"/>
                </a:highlight>
                <a:latin typeface="Arial" panose="020B0604020202020204" pitchFamily="34" charset="0"/>
                <a:cs typeface="Arial" panose="020B0604020202020204" pitchFamily="34" charset="0"/>
                <a:hlinkClick r:id="rId4"/>
              </a:rPr>
              <a:t>a childcare account on gov.uk</a:t>
            </a:r>
            <a:r>
              <a:rPr lang="en-GB" sz="1200" b="0" i="0">
                <a:solidFill>
                  <a:srgbClr val="000000"/>
                </a:solidFill>
                <a:effectLst/>
                <a:highlight>
                  <a:srgbClr val="FFFFFF"/>
                </a:highlight>
                <a:latin typeface="Arial" panose="020B0604020202020204" pitchFamily="34" charset="0"/>
                <a:cs typeface="Arial" panose="020B0604020202020204" pitchFamily="34" charset="0"/>
              </a:rPr>
              <a:t> if you don’t already have one, where you can apply for your code. You’ll need:</a:t>
            </a:r>
          </a:p>
          <a:p>
            <a:pPr algn="l" rtl="0"/>
            <a:endParaRPr lang="en-GB" sz="1200" b="0" i="0">
              <a:solidFill>
                <a:srgbClr val="000000"/>
              </a:solidFill>
              <a:effectLst/>
              <a:highlight>
                <a:srgbClr val="FFFFFF"/>
              </a:highlight>
              <a:latin typeface="Arial" panose="020B0604020202020204" pitchFamily="34" charset="0"/>
              <a:cs typeface="Arial" panose="020B0604020202020204" pitchFamily="34" charset="0"/>
            </a:endParaRPr>
          </a:p>
          <a:p>
            <a:pPr lvl="1">
              <a:buFont typeface="Arial" panose="020B0604020202020204" pitchFamily="34" charset="0"/>
              <a:buChar char="•"/>
            </a:pPr>
            <a:r>
              <a:rPr lang="en-GB" sz="1200" b="0" i="0">
                <a:solidFill>
                  <a:srgbClr val="000000"/>
                </a:solidFill>
                <a:effectLst/>
                <a:highlight>
                  <a:srgbClr val="FFFFFF"/>
                </a:highlight>
                <a:latin typeface="Arial" panose="020B0604020202020204" pitchFamily="34" charset="0"/>
                <a:cs typeface="Arial" panose="020B0604020202020204" pitchFamily="34" charset="0"/>
              </a:rPr>
              <a:t> your National Insurance Number (or unique taxpayer reference if you are self-employed)</a:t>
            </a:r>
          </a:p>
          <a:p>
            <a:pPr lvl="1">
              <a:buFont typeface="Arial" panose="020B0604020202020204" pitchFamily="34" charset="0"/>
              <a:buChar char="•"/>
            </a:pPr>
            <a:r>
              <a:rPr lang="en-GB" sz="1200" b="0" i="0">
                <a:solidFill>
                  <a:srgbClr val="000000"/>
                </a:solidFill>
                <a:effectLst/>
                <a:highlight>
                  <a:srgbClr val="FFFFFF"/>
                </a:highlight>
                <a:latin typeface="Arial" panose="020B0604020202020204" pitchFamily="34" charset="0"/>
                <a:cs typeface="Arial" panose="020B0604020202020204" pitchFamily="34" charset="0"/>
              </a:rPr>
              <a:t> the date you started or are due to start work</a:t>
            </a:r>
          </a:p>
          <a:p>
            <a:pPr lvl="1">
              <a:buFont typeface="Arial" panose="020B0604020202020204" pitchFamily="34" charset="0"/>
              <a:buChar char="•"/>
            </a:pPr>
            <a:r>
              <a:rPr lang="en-GB" sz="1200" b="0" i="0">
                <a:solidFill>
                  <a:srgbClr val="000000"/>
                </a:solidFill>
                <a:effectLst/>
                <a:highlight>
                  <a:srgbClr val="FFFFFF"/>
                </a:highlight>
                <a:latin typeface="Arial" panose="020B0604020202020204" pitchFamily="34" charset="0"/>
                <a:cs typeface="Arial" panose="020B0604020202020204" pitchFamily="34" charset="0"/>
              </a:rPr>
              <a:t> details of any government support or benefits you receive</a:t>
            </a:r>
          </a:p>
          <a:p>
            <a:pPr lvl="1">
              <a:buFont typeface="Arial" panose="020B0604020202020204" pitchFamily="34" charset="0"/>
              <a:buChar char="•"/>
            </a:pPr>
            <a:r>
              <a:rPr lang="en-GB" sz="1200">
                <a:solidFill>
                  <a:srgbClr val="000000"/>
                </a:solidFill>
                <a:highlight>
                  <a:srgbClr val="FFFFFF"/>
                </a:highlight>
                <a:latin typeface="Arial" panose="020B0604020202020204" pitchFamily="34" charset="0"/>
                <a:cs typeface="Arial" panose="020B0604020202020204" pitchFamily="34" charset="0"/>
              </a:rPr>
              <a:t> t</a:t>
            </a:r>
            <a:r>
              <a:rPr lang="en-GB" sz="1200" b="0" i="0">
                <a:solidFill>
                  <a:srgbClr val="000000"/>
                </a:solidFill>
                <a:effectLst/>
                <a:highlight>
                  <a:srgbClr val="FFFFFF"/>
                </a:highlight>
                <a:latin typeface="Arial" panose="020B0604020202020204" pitchFamily="34" charset="0"/>
                <a:cs typeface="Arial" panose="020B0604020202020204" pitchFamily="34" charset="0"/>
              </a:rPr>
              <a:t>he UK birth certificate reference number (if you have one) for your child</a:t>
            </a:r>
          </a:p>
          <a:p>
            <a:pPr algn="l" rtl="0"/>
            <a:endParaRPr lang="en-GB" sz="1200" b="0" i="0">
              <a:solidFill>
                <a:srgbClr val="000000"/>
              </a:solidFill>
              <a:effectLst/>
              <a:highlight>
                <a:srgbClr val="FFFFFF"/>
              </a:highlight>
              <a:latin typeface="Arial" panose="020B0604020202020204" pitchFamily="34" charset="0"/>
              <a:cs typeface="Arial" panose="020B0604020202020204" pitchFamily="34" charset="0"/>
            </a:endParaRPr>
          </a:p>
          <a:p>
            <a:pPr algn="l" rtl="0"/>
            <a:r>
              <a:rPr lang="en-GB" sz="1200" b="0" i="0">
                <a:solidFill>
                  <a:srgbClr val="000000"/>
                </a:solidFill>
                <a:effectLst/>
                <a:highlight>
                  <a:srgbClr val="FFFFFF"/>
                </a:highlight>
                <a:latin typeface="Arial" panose="020B0604020202020204" pitchFamily="34" charset="0"/>
                <a:cs typeface="Arial" panose="020B0604020202020204" pitchFamily="34" charset="0"/>
              </a:rPr>
              <a:t>4. You may receive your code straight away, but it can take up to 7 days. You should then give this code to your provider.</a:t>
            </a:r>
          </a:p>
          <a:p>
            <a:pPr algn="l" rtl="0"/>
            <a:endParaRPr lang="en-GB" sz="1200" b="0" i="0">
              <a:solidFill>
                <a:srgbClr val="000000"/>
              </a:solidFill>
              <a:effectLst/>
              <a:highlight>
                <a:srgbClr val="FFFFFF"/>
              </a:highlight>
              <a:latin typeface="Arial" panose="020B0604020202020204" pitchFamily="34" charset="0"/>
              <a:cs typeface="Arial" panose="020B0604020202020204" pitchFamily="34" charset="0"/>
            </a:endParaRPr>
          </a:p>
          <a:p>
            <a:pPr algn="l" rtl="0"/>
            <a:r>
              <a:rPr lang="en-GB" sz="1200" b="0" i="0">
                <a:solidFill>
                  <a:srgbClr val="000000"/>
                </a:solidFill>
                <a:effectLst/>
                <a:highlight>
                  <a:srgbClr val="FFFFFF"/>
                </a:highlight>
                <a:latin typeface="Arial" panose="020B0604020202020204" pitchFamily="34" charset="0"/>
                <a:cs typeface="Arial" panose="020B0604020202020204" pitchFamily="34" charset="0"/>
              </a:rPr>
              <a:t>5. Reconfirm your details on your gov.uk childcare account every 3 months.</a:t>
            </a:r>
          </a:p>
          <a:p>
            <a:pPr algn="l" rtl="0"/>
            <a:endParaRPr lang="en-GB" sz="1200">
              <a:solidFill>
                <a:srgbClr val="000000"/>
              </a:solidFill>
              <a:highlight>
                <a:srgbClr val="FFFFFF"/>
              </a:highlight>
              <a:latin typeface="Arial" panose="020B0604020202020204" pitchFamily="34" charset="0"/>
              <a:cs typeface="Arial" panose="020B0604020202020204" pitchFamily="34" charset="0"/>
            </a:endParaRPr>
          </a:p>
          <a:p>
            <a:pPr algn="l" rtl="0"/>
            <a:r>
              <a:rPr lang="en-GB" sz="1200" b="0" i="0">
                <a:solidFill>
                  <a:srgbClr val="000000"/>
                </a:solidFill>
                <a:effectLst/>
                <a:highlight>
                  <a:srgbClr val="FFFFFF"/>
                </a:highlight>
                <a:latin typeface="Arial" panose="020B0604020202020204" pitchFamily="34" charset="0"/>
                <a:cs typeface="Arial" panose="020B0604020202020204" pitchFamily="34" charset="0"/>
              </a:rPr>
              <a:t>If you have already applied for your code to start in September and received it before 1 June, you may need to reconfirm your details before you take up a place in September. Log into your</a:t>
            </a:r>
            <a:r>
              <a:rPr lang="en-GB" sz="1200" b="0" i="0" u="sng">
                <a:solidFill>
                  <a:srgbClr val="000000"/>
                </a:solidFill>
                <a:effectLst/>
                <a:highlight>
                  <a:srgbClr val="FFFFFF"/>
                </a:highlight>
                <a:latin typeface="Arial" panose="020B0604020202020204" pitchFamily="34" charset="0"/>
                <a:cs typeface="Arial" panose="020B0604020202020204" pitchFamily="34" charset="0"/>
                <a:hlinkClick r:id="rId4"/>
              </a:rPr>
              <a:t> childcare account on gov.uk</a:t>
            </a:r>
            <a:r>
              <a:rPr lang="en-GB" sz="1200" b="0" i="0">
                <a:solidFill>
                  <a:srgbClr val="000000"/>
                </a:solidFill>
                <a:effectLst/>
                <a:highlight>
                  <a:srgbClr val="FFFFFF"/>
                </a:highlight>
                <a:latin typeface="Arial" panose="020B0604020202020204" pitchFamily="34" charset="0"/>
                <a:cs typeface="Arial" panose="020B0604020202020204" pitchFamily="34" charset="0"/>
              </a:rPr>
              <a:t> to check when you need to do so.</a:t>
            </a:r>
          </a:p>
          <a:p>
            <a:pPr algn="l" rtl="0"/>
            <a:br>
              <a:rPr lang="en-GB" sz="1200" b="0" i="0">
                <a:solidFill>
                  <a:srgbClr val="000000"/>
                </a:solidFill>
                <a:effectLst/>
                <a:highlight>
                  <a:srgbClr val="FFFFFF"/>
                </a:highlight>
                <a:latin typeface="Arial" panose="020B0604020202020204" pitchFamily="34" charset="0"/>
                <a:cs typeface="Arial" panose="020B0604020202020204" pitchFamily="34" charset="0"/>
              </a:rPr>
            </a:br>
            <a:r>
              <a:rPr lang="en-GB" sz="1200" b="0" i="0">
                <a:solidFill>
                  <a:srgbClr val="000000"/>
                </a:solidFill>
                <a:effectLst/>
                <a:highlight>
                  <a:srgbClr val="FFFFFF"/>
                </a:highlight>
                <a:latin typeface="Arial" panose="020B0604020202020204" pitchFamily="34" charset="0"/>
                <a:cs typeface="Arial" panose="020B0604020202020204" pitchFamily="34" charset="0"/>
              </a:rPr>
              <a:t>If you needed to reconfirm your details for Tax-Free Childcare before 12 May and your reconfirmation window opened after 9 June, you will have received a letter from HMRC with a valid temporary code. </a:t>
            </a:r>
          </a:p>
          <a:p>
            <a:pPr algn="l" rtl="0"/>
            <a:endParaRPr lang="en-GB" sz="1200" b="0" i="0">
              <a:solidFill>
                <a:srgbClr val="000000"/>
              </a:solidFill>
              <a:effectLst/>
              <a:highlight>
                <a:srgbClr val="FFFFFF"/>
              </a:highlight>
              <a:latin typeface="Arial" panose="020B0604020202020204" pitchFamily="34" charset="0"/>
              <a:cs typeface="Arial" panose="020B0604020202020204" pitchFamily="34" charset="0"/>
            </a:endParaRPr>
          </a:p>
          <a:p>
            <a:pPr algn="l" rtl="0"/>
            <a:r>
              <a:rPr lang="en-GB" sz="1200" b="0" i="0">
                <a:solidFill>
                  <a:srgbClr val="000000"/>
                </a:solidFill>
                <a:effectLst/>
                <a:highlight>
                  <a:srgbClr val="FFFFFF"/>
                </a:highlight>
                <a:latin typeface="Arial" panose="020B0604020202020204" pitchFamily="34" charset="0"/>
                <a:cs typeface="Arial" panose="020B0604020202020204" pitchFamily="34" charset="0"/>
              </a:rPr>
              <a:t>To learn more, watch this </a:t>
            </a:r>
            <a:r>
              <a:rPr lang="en-GB" sz="1200">
                <a:solidFill>
                  <a:srgbClr val="000000"/>
                </a:solidFill>
                <a:highlight>
                  <a:srgbClr val="FFFFFF"/>
                </a:highlight>
                <a:latin typeface="Arial" panose="020B0604020202020204" pitchFamily="34" charset="0"/>
                <a:cs typeface="Arial" panose="020B0604020202020204" pitchFamily="34" charset="0"/>
                <a:hlinkClick r:id="rId5"/>
              </a:rPr>
              <a:t>video with nursery staff Steff explaining the application process</a:t>
            </a:r>
            <a:r>
              <a:rPr lang="en-GB" sz="1200">
                <a:solidFill>
                  <a:srgbClr val="000000"/>
                </a:solidFill>
                <a:highlight>
                  <a:srgbClr val="FFFFFF"/>
                </a:highlight>
                <a:latin typeface="Arial" panose="020B0604020202020204" pitchFamily="34" charset="0"/>
                <a:cs typeface="Arial" panose="020B0604020202020204" pitchFamily="34" charset="0"/>
              </a:rPr>
              <a:t>.</a:t>
            </a:r>
            <a:endParaRPr lang="en-GB" sz="1200" b="0" i="0">
              <a:solidFill>
                <a:srgbClr val="000000"/>
              </a:solidFill>
              <a:effectLst/>
              <a:highlight>
                <a:srgbClr val="FFFFFF"/>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214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14D69F-4B68-04CE-53F1-BFB7F8092F04}"/>
              </a:ext>
            </a:extLst>
          </p:cNvPr>
          <p:cNvSpPr txBox="1">
            <a:spLocks noGrp="1"/>
          </p:cNvSpPr>
          <p:nvPr>
            <p:ph type="title" idx="4294967295"/>
          </p:nvPr>
        </p:nvSpPr>
        <p:spPr>
          <a:xfrm>
            <a:off x="315686" y="253094"/>
            <a:ext cx="9016093" cy="6857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rPr>
              <a:t>NEW: </a:t>
            </a:r>
            <a:r>
              <a:rPr lang="en-GB" sz="2900" b="1">
                <a:latin typeface="Arial" panose="020B0604020202020204" pitchFamily="34" charset="0"/>
                <a:cs typeface="Arial" panose="020B0604020202020204" pitchFamily="34" charset="0"/>
              </a:rPr>
              <a:t>Leaflet</a:t>
            </a:r>
            <a:endParaRPr kumimoji="0" lang="en-GB" sz="2900" b="1"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18" name="TextBox 17">
            <a:extLst>
              <a:ext uri="{FF2B5EF4-FFF2-40B4-BE49-F238E27FC236}">
                <a16:creationId xmlns:a16="http://schemas.microsoft.com/office/drawing/2014/main" id="{8034741D-18B1-B051-B0B9-4EEC470A8D80}"/>
              </a:ext>
            </a:extLst>
          </p:cNvPr>
          <p:cNvSpPr txBox="1"/>
          <p:nvPr/>
        </p:nvSpPr>
        <p:spPr>
          <a:xfrm>
            <a:off x="2948284" y="6165784"/>
            <a:ext cx="7083612" cy="523220"/>
          </a:xfrm>
          <a:prstGeom prst="rect">
            <a:avLst/>
          </a:prstGeom>
          <a:solidFill>
            <a:srgbClr val="0F8168"/>
          </a:solidFill>
        </p:spPr>
        <p:txBody>
          <a:bodyPr wrap="square" lIns="91440" tIns="45720" rIns="91440" bIns="45720" rtlCol="0" anchor="t">
            <a:spAutoFit/>
          </a:bodyPr>
          <a:lstStyle/>
          <a:p>
            <a:pPr algn="ctr"/>
            <a:r>
              <a:rPr lang="en-GB" sz="1400" b="1">
                <a:solidFill>
                  <a:schemeClr val="bg1"/>
                </a:solidFill>
                <a:latin typeface="Arial"/>
                <a:cs typeface="Arial"/>
                <a:hlinkClick r:id="rId3">
                  <a:extLst>
                    <a:ext uri="{A12FA001-AC4F-418D-AE19-62706E023703}">
                      <ahyp:hlinkClr xmlns:ahyp="http://schemas.microsoft.com/office/drawing/2018/hyperlinkcolor" val="tx"/>
                    </a:ext>
                  </a:extLst>
                </a:hlinkClick>
              </a:rPr>
              <a:t>Download or print out the leaflet for your channels here.</a:t>
            </a:r>
            <a:endParaRPr lang="en-GB" sz="1400" b="1">
              <a:solidFill>
                <a:schemeClr val="bg1"/>
              </a:solidFill>
              <a:latin typeface="Arial"/>
              <a:cs typeface="Arial"/>
            </a:endParaRPr>
          </a:p>
          <a:p>
            <a:pPr algn="ctr"/>
            <a:r>
              <a:rPr lang="en-GB" sz="1400" b="1">
                <a:solidFill>
                  <a:schemeClr val="bg1"/>
                </a:solidFill>
                <a:latin typeface="Arial"/>
                <a:cs typeface="Arial"/>
              </a:rPr>
              <a:t>Both digital and ready to print versions are available.</a:t>
            </a:r>
            <a:endParaRPr lang="en-GB" sz="1400" b="1">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6D04D5C-8EB6-A1FB-B2F8-CE971E1BDF3A}"/>
              </a:ext>
            </a:extLst>
          </p:cNvPr>
          <p:cNvPicPr>
            <a:picLocks noChangeAspect="1"/>
          </p:cNvPicPr>
          <p:nvPr/>
        </p:nvPicPr>
        <p:blipFill>
          <a:blip r:embed="rId4"/>
          <a:stretch>
            <a:fillRect/>
          </a:stretch>
        </p:blipFill>
        <p:spPr>
          <a:xfrm>
            <a:off x="228274" y="1088726"/>
            <a:ext cx="5867726" cy="4068333"/>
          </a:xfrm>
          <a:prstGeom prst="rect">
            <a:avLst/>
          </a:prstGeom>
        </p:spPr>
      </p:pic>
      <p:pic>
        <p:nvPicPr>
          <p:cNvPr id="8" name="Picture 7">
            <a:extLst>
              <a:ext uri="{FF2B5EF4-FFF2-40B4-BE49-F238E27FC236}">
                <a16:creationId xmlns:a16="http://schemas.microsoft.com/office/drawing/2014/main" id="{46ADF63C-88B7-BF0D-19B0-F3EB57EC847E}"/>
              </a:ext>
            </a:extLst>
          </p:cNvPr>
          <p:cNvPicPr>
            <a:picLocks noChangeAspect="1"/>
          </p:cNvPicPr>
          <p:nvPr/>
        </p:nvPicPr>
        <p:blipFill>
          <a:blip r:embed="rId5"/>
          <a:stretch>
            <a:fillRect/>
          </a:stretch>
        </p:blipFill>
        <p:spPr>
          <a:xfrm>
            <a:off x="6212977" y="1088725"/>
            <a:ext cx="5851711" cy="4068333"/>
          </a:xfrm>
          <a:prstGeom prst="rect">
            <a:avLst/>
          </a:prstGeom>
        </p:spPr>
      </p:pic>
    </p:spTree>
    <p:extLst>
      <p:ext uri="{BB962C8B-B14F-4D97-AF65-F5344CB8AC3E}">
        <p14:creationId xmlns:p14="http://schemas.microsoft.com/office/powerpoint/2010/main" val="3454239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48524-A2E7-26ED-D5DD-B0A5EF98FC9D}"/>
              </a:ext>
            </a:extLst>
          </p:cNvPr>
          <p:cNvSpPr>
            <a:spLocks noGrp="1"/>
          </p:cNvSpPr>
          <p:nvPr>
            <p:ph idx="1"/>
          </p:nvPr>
        </p:nvSpPr>
        <p:spPr>
          <a:xfrm>
            <a:off x="193562" y="954030"/>
            <a:ext cx="11722927" cy="745301"/>
          </a:xfrm>
        </p:spPr>
        <p:txBody>
          <a:bodyPr vert="horz" lIns="91440" tIns="45720" rIns="91440" bIns="45720" rtlCol="0" anchor="t">
            <a:noAutofit/>
          </a:bodyPr>
          <a:lstStyle/>
          <a:p>
            <a:pPr marL="0" indent="0">
              <a:buNone/>
            </a:pPr>
            <a:r>
              <a:rPr lang="en-GB" sz="1400">
                <a:solidFill>
                  <a:schemeClr val="tx1">
                    <a:lumMod val="85000"/>
                    <a:lumOff val="15000"/>
                  </a:schemeClr>
                </a:solidFill>
                <a:latin typeface="Arial"/>
                <a:cs typeface="Arial"/>
              </a:rPr>
              <a:t>Let parents know that </a:t>
            </a:r>
            <a:r>
              <a:rPr lang="en-GB" sz="1400" b="1">
                <a:solidFill>
                  <a:schemeClr val="tx1">
                    <a:lumMod val="85000"/>
                    <a:lumOff val="15000"/>
                  </a:schemeClr>
                </a:solidFill>
                <a:latin typeface="Arial"/>
                <a:cs typeface="Arial"/>
              </a:rPr>
              <a:t>more childcare support is on the way from September</a:t>
            </a:r>
            <a:r>
              <a:rPr lang="en-GB" sz="1400">
                <a:solidFill>
                  <a:schemeClr val="tx1">
                    <a:lumMod val="85000"/>
                    <a:lumOff val="15000"/>
                  </a:schemeClr>
                </a:solidFill>
                <a:latin typeface="Arial"/>
                <a:cs typeface="Arial"/>
              </a:rPr>
              <a:t> and </a:t>
            </a:r>
            <a:r>
              <a:rPr lang="en-GB" sz="1400" b="1">
                <a:solidFill>
                  <a:schemeClr val="tx1">
                    <a:lumMod val="85000"/>
                    <a:lumOff val="15000"/>
                  </a:schemeClr>
                </a:solidFill>
                <a:latin typeface="Arial"/>
                <a:cs typeface="Arial"/>
              </a:rPr>
              <a:t>that they can apply by 31 August </a:t>
            </a:r>
            <a:r>
              <a:rPr lang="en-GB" sz="1400">
                <a:solidFill>
                  <a:schemeClr val="tx1">
                    <a:lumMod val="85000"/>
                    <a:lumOff val="15000"/>
                  </a:schemeClr>
                </a:solidFill>
                <a:latin typeface="Arial"/>
                <a:cs typeface="Arial"/>
              </a:rPr>
              <a:t>if they are eligible. Here are some </a:t>
            </a:r>
            <a:r>
              <a:rPr lang="en-GB" sz="1400">
                <a:latin typeface="Arial"/>
                <a:cs typeface="Arial"/>
              </a:rPr>
              <a:t>graphics and suggested accompanying </a:t>
            </a:r>
            <a:r>
              <a:rPr lang="en-GB" sz="1400">
                <a:solidFill>
                  <a:srgbClr val="000000"/>
                </a:solidFill>
                <a:latin typeface="Arial"/>
                <a:cs typeface="Arial"/>
              </a:rPr>
              <a:t>messages that you can edit and use on your own chan</a:t>
            </a:r>
            <a:r>
              <a:rPr lang="en-GB" sz="1400">
                <a:solidFill>
                  <a:schemeClr val="tx1">
                    <a:lumMod val="85000"/>
                    <a:lumOff val="15000"/>
                  </a:schemeClr>
                </a:solidFill>
                <a:latin typeface="Arial"/>
                <a:cs typeface="Arial"/>
              </a:rPr>
              <a:t>nels to spread the word. </a:t>
            </a:r>
            <a:r>
              <a:rPr lang="en-GB" sz="1400">
                <a:solidFill>
                  <a:srgbClr val="000000"/>
                </a:solidFill>
                <a:latin typeface="Arial"/>
                <a:cs typeface="Arial"/>
              </a:rPr>
              <a:t>You can tag us using </a:t>
            </a:r>
            <a:r>
              <a:rPr lang="en-GB" sz="1400">
                <a:latin typeface="Arial"/>
                <a:cs typeface="Arial"/>
              </a:rPr>
              <a:t>#ChildcareChoices</a:t>
            </a:r>
            <a:r>
              <a:rPr lang="en-GB" sz="1400">
                <a:solidFill>
                  <a:schemeClr val="tx1">
                    <a:lumMod val="85000"/>
                    <a:lumOff val="15000"/>
                  </a:schemeClr>
                </a:solidFill>
                <a:latin typeface="Arial"/>
                <a:cs typeface="Arial"/>
              </a:rPr>
              <a:t>.</a:t>
            </a:r>
            <a:endParaRPr lang="en-US" sz="1400">
              <a:solidFill>
                <a:schemeClr val="tx1">
                  <a:lumMod val="85000"/>
                  <a:lumOff val="15000"/>
                </a:schemeClr>
              </a:solidFill>
              <a:cs typeface="Calibri"/>
            </a:endParaRPr>
          </a:p>
        </p:txBody>
      </p:sp>
      <p:sp>
        <p:nvSpPr>
          <p:cNvPr id="14" name="TextBox 13">
            <a:extLst>
              <a:ext uri="{FF2B5EF4-FFF2-40B4-BE49-F238E27FC236}">
                <a16:creationId xmlns:a16="http://schemas.microsoft.com/office/drawing/2014/main" id="{3BF3AEBF-3D62-A3FA-7D62-12585AD606FD}"/>
              </a:ext>
            </a:extLst>
          </p:cNvPr>
          <p:cNvSpPr txBox="1"/>
          <p:nvPr/>
        </p:nvSpPr>
        <p:spPr>
          <a:xfrm>
            <a:off x="3282016" y="6417967"/>
            <a:ext cx="6524457" cy="307777"/>
          </a:xfrm>
          <a:prstGeom prst="rect">
            <a:avLst/>
          </a:prstGeom>
          <a:solidFill>
            <a:srgbClr val="0F8168"/>
          </a:solidFill>
        </p:spPr>
        <p:txBody>
          <a:bodyPr wrap="square" lIns="91440" tIns="45720" rIns="91440" bIns="45720" rtlCol="0" anchor="t">
            <a:spAutoFit/>
          </a:bodyPr>
          <a:lstStyle/>
          <a:p>
            <a:pPr algn="ctr"/>
            <a:r>
              <a:rPr lang="en-GB" sz="1400" b="1">
                <a:solidFill>
                  <a:schemeClr val="bg1"/>
                </a:solidFill>
                <a:latin typeface="Arial"/>
                <a:cs typeface="Arial"/>
                <a:hlinkClick r:id="rId3">
                  <a:extLst>
                    <a:ext uri="{A12FA001-AC4F-418D-AE19-62706E023703}">
                      <ahyp:hlinkClr xmlns:ahyp="http://schemas.microsoft.com/office/drawing/2018/hyperlinkcolor" val="tx"/>
                    </a:ext>
                  </a:extLst>
                </a:hlinkClick>
              </a:rPr>
              <a:t>Download graphics, videos, and case studies for your channels here</a:t>
            </a:r>
            <a:endParaRPr lang="en-GB" sz="1400" b="1">
              <a:solidFill>
                <a:schemeClr val="bg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BF3272BB-5100-4D63-9A36-D11576F49CA5}"/>
              </a:ext>
            </a:extLst>
          </p:cNvPr>
          <p:cNvSpPr txBox="1">
            <a:spLocks noGrp="1"/>
          </p:cNvSpPr>
          <p:nvPr>
            <p:ph type="title" idx="4294967295"/>
          </p:nvPr>
        </p:nvSpPr>
        <p:spPr>
          <a:xfrm>
            <a:off x="-66261" y="-2766"/>
            <a:ext cx="10954512" cy="1325563"/>
          </a:xfrm>
          <a:prstGeom prst="rect">
            <a:avLst/>
          </a:prstGeom>
          <a:noFill/>
          <a:ln>
            <a:noFill/>
            <a:prstDash/>
          </a:ln>
          <a:effectLst/>
        </p:spPr>
        <p:txBody>
          <a:bodyPr rot="0" spcFirstLastPara="0" vertOverflow="overflow" horzOverflow="overflow" vert="horz" wrap="square" lIns="360000" tIns="108000" rIns="108000" bIns="10800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a:ln>
                  <a:noFill/>
                </a:ln>
                <a:solidFill>
                  <a:schemeClr val="tx1">
                    <a:lumMod val="85000"/>
                    <a:lumOff val="15000"/>
                  </a:schemeClr>
                </a:solidFill>
                <a:effectLst/>
                <a:uLnTx/>
                <a:uFillTx/>
                <a:latin typeface="Arial"/>
                <a:ea typeface="+mj-ea"/>
                <a:cs typeface="Arial"/>
              </a:rPr>
              <a:t>Sample social media posts: </a:t>
            </a:r>
            <a:r>
              <a:rPr kumimoji="0" lang="en-GB" sz="2900" b="1" i="0" u="none" strike="noStrike" kern="1200" cap="none" spc="0" normalizeH="0" baseline="0" noProof="0">
                <a:ln>
                  <a:noFill/>
                </a:ln>
                <a:solidFill>
                  <a:schemeClr val="tx1">
                    <a:lumMod val="85000"/>
                    <a:lumOff val="15000"/>
                  </a:schemeClr>
                </a:solidFill>
                <a:effectLst/>
                <a:uLnTx/>
                <a:uFillTx/>
                <a:latin typeface="Arial"/>
                <a:ea typeface="+mj-ea"/>
                <a:cs typeface="Arial"/>
              </a:rPr>
              <a:t>15 hours childcare</a:t>
            </a:r>
            <a:endParaRPr kumimoji="0" lang="en-US" sz="4400" b="1" i="0" u="none" strike="noStrike" kern="1200" cap="none" spc="0" normalizeH="0" baseline="0" noProof="0">
              <a:ln>
                <a:noFill/>
              </a:ln>
              <a:solidFill>
                <a:schemeClr val="tx1">
                  <a:lumMod val="85000"/>
                  <a:lumOff val="15000"/>
                </a:schemeClr>
              </a:solidFill>
              <a:effectLst/>
              <a:uLnTx/>
              <a:uFillTx/>
              <a:latin typeface="+mj-lt"/>
              <a:ea typeface="+mj-ea"/>
              <a:cs typeface="Calibri Light" panose="020F0302020204030204"/>
            </a:endParaRPr>
          </a:p>
        </p:txBody>
      </p:sp>
      <p:sp>
        <p:nvSpPr>
          <p:cNvPr id="10" name="TextBox 9">
            <a:extLst>
              <a:ext uri="{FF2B5EF4-FFF2-40B4-BE49-F238E27FC236}">
                <a16:creationId xmlns:a16="http://schemas.microsoft.com/office/drawing/2014/main" id="{BAC9F0B7-4487-55F1-83F0-56E2FE4A4F4C}"/>
              </a:ext>
            </a:extLst>
          </p:cNvPr>
          <p:cNvSpPr txBox="1"/>
          <p:nvPr/>
        </p:nvSpPr>
        <p:spPr>
          <a:xfrm>
            <a:off x="9195311" y="1904038"/>
            <a:ext cx="2894619" cy="4367951"/>
          </a:xfrm>
          <a:prstGeom prst="rect">
            <a:avLst/>
          </a:prstGeom>
          <a:solidFill>
            <a:schemeClr val="bg1">
              <a:lumMod val="95000"/>
            </a:schemeClr>
          </a:solidFill>
        </p:spPr>
        <p:txBody>
          <a:bodyPr wrap="square" lIns="91440" tIns="72000" rIns="91440" bIns="36000" rtlCol="0" anchor="ctr" anchorCtr="0">
            <a:noAutofit/>
          </a:bodyPr>
          <a:lstStyle/>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r>
              <a:rPr lang="en-GB" sz="1000">
                <a:latin typeface="Arial"/>
                <a:ea typeface="+mn-lt"/>
                <a:cs typeface="+mn-lt"/>
              </a:rPr>
              <a:t>Are you a working parent who earns less than £100k per year and has a child who is at least 9 months old?</a:t>
            </a:r>
          </a:p>
          <a:p>
            <a:endParaRPr lang="en-GB" sz="1000">
              <a:latin typeface="Arial"/>
              <a:ea typeface="+mn-lt"/>
              <a:cs typeface="+mn-lt"/>
            </a:endParaRPr>
          </a:p>
          <a:p>
            <a:r>
              <a:rPr lang="en-GB" sz="1000">
                <a:latin typeface="Arial"/>
                <a:cs typeface="Calibri"/>
              </a:rPr>
              <a:t>From September, you might be eligible to access 15 hours childcare support for your child. Apply for your code online on gov.uk by 31 August.</a:t>
            </a:r>
            <a:endParaRPr lang="en-GB" sz="1000">
              <a:latin typeface="Arial"/>
              <a:ea typeface="+mn-lt"/>
              <a:cs typeface="+mn-lt"/>
            </a:endParaRPr>
          </a:p>
          <a:p>
            <a:endParaRPr lang="en-GB" sz="1000">
              <a:latin typeface="Arial"/>
              <a:ea typeface="+mn-lt"/>
              <a:cs typeface="+mn-lt"/>
            </a:endParaRPr>
          </a:p>
          <a:p>
            <a:r>
              <a:rPr lang="en-GB" sz="1000">
                <a:latin typeface="Arial"/>
                <a:cs typeface="Calibri"/>
              </a:rPr>
              <a:t>Visit Childcare Choices to check what support you might be eligible for and how to apply</a:t>
            </a:r>
            <a:r>
              <a:rPr lang="en-GB" sz="1000">
                <a:latin typeface="Arial"/>
                <a:cs typeface="Arial"/>
              </a:rPr>
              <a:t> </a:t>
            </a:r>
            <a:r>
              <a:rPr lang="en-GB" sz="1000">
                <a:latin typeface="Calibri"/>
                <a:cs typeface="Calibri"/>
              </a:rPr>
              <a:t>👇</a:t>
            </a:r>
            <a:endParaRPr lang="en-GB" sz="1000">
              <a:solidFill>
                <a:srgbClr val="262626"/>
              </a:solidFill>
              <a:latin typeface="Arial"/>
              <a:cs typeface="Calibri"/>
            </a:endParaRPr>
          </a:p>
          <a:p>
            <a:r>
              <a:rPr lang="en-GB" sz="1000">
                <a:latin typeface="Arial"/>
                <a:cs typeface="Calibri"/>
                <a:hlinkClick r:id="rId4"/>
              </a:rPr>
              <a:t>www.</a:t>
            </a:r>
            <a:r>
              <a:rPr lang="en-GB" sz="1000">
                <a:solidFill>
                  <a:srgbClr val="0563C1"/>
                </a:solidFill>
                <a:latin typeface="Arial"/>
                <a:cs typeface="Calibri"/>
                <a:hlinkClick r:id="rId4"/>
              </a:rPr>
              <a:t>childcarechoices.gov.uk</a:t>
            </a:r>
            <a:r>
              <a:rPr lang="en-GB" sz="1000">
                <a:solidFill>
                  <a:srgbClr val="0563C1"/>
                </a:solidFill>
                <a:latin typeface="Arial"/>
                <a:cs typeface="Calibri"/>
              </a:rPr>
              <a:t> </a:t>
            </a:r>
          </a:p>
          <a:p>
            <a:endParaRPr lang="en-GB" sz="1000">
              <a:solidFill>
                <a:schemeClr val="tx1">
                  <a:lumMod val="85000"/>
                  <a:lumOff val="15000"/>
                </a:schemeClr>
              </a:solidFill>
              <a:latin typeface="Arial"/>
              <a:ea typeface="+mn-lt"/>
              <a:cs typeface="+mn-lt"/>
            </a:endParaRPr>
          </a:p>
        </p:txBody>
      </p:sp>
      <p:sp>
        <p:nvSpPr>
          <p:cNvPr id="13" name="TextBox 12">
            <a:extLst>
              <a:ext uri="{FF2B5EF4-FFF2-40B4-BE49-F238E27FC236}">
                <a16:creationId xmlns:a16="http://schemas.microsoft.com/office/drawing/2014/main" id="{220F37FC-2F5A-3BAF-419A-8C66605E1290}"/>
              </a:ext>
            </a:extLst>
          </p:cNvPr>
          <p:cNvSpPr txBox="1"/>
          <p:nvPr/>
        </p:nvSpPr>
        <p:spPr>
          <a:xfrm>
            <a:off x="9220198" y="2069025"/>
            <a:ext cx="2744625" cy="276999"/>
          </a:xfrm>
          <a:prstGeom prst="rect">
            <a:avLst/>
          </a:prstGeom>
          <a:noFill/>
        </p:spPr>
        <p:txBody>
          <a:bodyPr wrap="square" rtlCol="0">
            <a:spAutoFit/>
          </a:bodyPr>
          <a:lstStyle/>
          <a:p>
            <a:r>
              <a:rPr lang="en-GB" sz="1200" b="1">
                <a:solidFill>
                  <a:schemeClr val="tx1">
                    <a:lumMod val="85000"/>
                    <a:lumOff val="15000"/>
                  </a:schemeClr>
                </a:solidFill>
                <a:latin typeface="Arial" panose="020B0604020202020204" pitchFamily="34" charset="0"/>
                <a:cs typeface="Arial" panose="020B0604020202020204" pitchFamily="34" charset="0"/>
              </a:rPr>
              <a:t>Social media graphic:</a:t>
            </a:r>
            <a:endParaRPr lang="en-GB"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22" name="Flowchart: Connector 21">
            <a:extLst>
              <a:ext uri="{FF2B5EF4-FFF2-40B4-BE49-F238E27FC236}">
                <a16:creationId xmlns:a16="http://schemas.microsoft.com/office/drawing/2014/main" id="{FAED8F1C-678F-C706-0FF4-6A4695A08173}"/>
              </a:ext>
            </a:extLst>
          </p:cNvPr>
          <p:cNvSpPr/>
          <p:nvPr/>
        </p:nvSpPr>
        <p:spPr>
          <a:xfrm>
            <a:off x="10408723" y="1698411"/>
            <a:ext cx="360000" cy="360000"/>
          </a:xfrm>
          <a:prstGeom prst="flowChartConnector">
            <a:avLst/>
          </a:prstGeom>
          <a:solidFill>
            <a:srgbClr val="0F8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Arial" panose="020B0604020202020204" pitchFamily="34" charset="0"/>
                <a:cs typeface="Arial" panose="020B0604020202020204" pitchFamily="34" charset="0"/>
              </a:rPr>
              <a:t>4</a:t>
            </a:r>
          </a:p>
        </p:txBody>
      </p:sp>
      <p:sp>
        <p:nvSpPr>
          <p:cNvPr id="25" name="TextBox 24">
            <a:extLst>
              <a:ext uri="{FF2B5EF4-FFF2-40B4-BE49-F238E27FC236}">
                <a16:creationId xmlns:a16="http://schemas.microsoft.com/office/drawing/2014/main" id="{51CD88E8-3C58-8017-B16F-C671751EB5B3}"/>
              </a:ext>
            </a:extLst>
          </p:cNvPr>
          <p:cNvSpPr txBox="1"/>
          <p:nvPr/>
        </p:nvSpPr>
        <p:spPr>
          <a:xfrm>
            <a:off x="3087636" y="1892345"/>
            <a:ext cx="2894619" cy="4379644"/>
          </a:xfrm>
          <a:prstGeom prst="rect">
            <a:avLst/>
          </a:prstGeom>
          <a:solidFill>
            <a:schemeClr val="bg1">
              <a:lumMod val="95000"/>
            </a:schemeClr>
          </a:solidFill>
        </p:spPr>
        <p:txBody>
          <a:bodyPr wrap="square" lIns="91440" tIns="72000" rIns="91440" bIns="36000" rtlCol="0" anchor="ctr" anchorCtr="0">
            <a:noAutofit/>
          </a:bodyPr>
          <a:lstStyle/>
          <a:p>
            <a:pPr algn="ctr"/>
            <a:endParaRPr lang="en-GB" sz="1100">
              <a:solidFill>
                <a:schemeClr val="tx1">
                  <a:lumMod val="85000"/>
                  <a:lumOff val="15000"/>
                </a:schemeClr>
              </a:solidFill>
              <a:latin typeface="Arial"/>
              <a:cs typeface="Arial"/>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r>
              <a:rPr lang="en-GB" sz="1000">
                <a:latin typeface="Arial"/>
                <a:ea typeface="+mn-lt"/>
                <a:cs typeface="+mn-lt"/>
              </a:rPr>
              <a:t>From September, even more working parents will have access to childcare for their children.</a:t>
            </a:r>
          </a:p>
          <a:p>
            <a:endParaRPr lang="en-GB" sz="1000">
              <a:latin typeface="Arial"/>
              <a:ea typeface="+mn-lt"/>
              <a:cs typeface="+mn-lt"/>
            </a:endParaRPr>
          </a:p>
          <a:p>
            <a:r>
              <a:rPr lang="en-GB" sz="1000">
                <a:latin typeface="Arial"/>
                <a:ea typeface="+mn-lt"/>
                <a:cs typeface="+mn-lt"/>
              </a:rPr>
              <a:t>If you are an eligible working parent with a child who is or turns at least 9 months old by 31 August, you can now apply for 15 hours childcare to start in September.</a:t>
            </a:r>
          </a:p>
          <a:p>
            <a:endParaRPr lang="en-GB" sz="1000">
              <a:latin typeface="Arial"/>
              <a:ea typeface="+mn-lt"/>
              <a:cs typeface="+mn-lt"/>
            </a:endParaRPr>
          </a:p>
          <a:p>
            <a:r>
              <a:rPr lang="en-GB" sz="1000">
                <a:latin typeface="Arial"/>
                <a:ea typeface="+mn-lt"/>
                <a:cs typeface="+mn-lt"/>
              </a:rPr>
              <a:t>Stay up to date with the upcoming expansion to childcare support with our regular newsletter for parents </a:t>
            </a:r>
            <a:r>
              <a:rPr lang="en-GB" sz="1000">
                <a:latin typeface="Calibri"/>
                <a:ea typeface="+mn-lt"/>
                <a:cs typeface="+mn-lt"/>
              </a:rPr>
              <a:t>👇</a:t>
            </a:r>
            <a:r>
              <a:rPr lang="en-GB" sz="1000">
                <a:latin typeface="Arial"/>
                <a:ea typeface="+mn-lt"/>
                <a:cs typeface="+mn-lt"/>
              </a:rPr>
              <a:t> </a:t>
            </a:r>
          </a:p>
          <a:p>
            <a:r>
              <a:rPr lang="en-GB" sz="1000">
                <a:latin typeface="Arial"/>
                <a:ea typeface="+mn-lt"/>
                <a:cs typeface="+mn-lt"/>
                <a:hlinkClick r:id="rId4"/>
              </a:rPr>
              <a:t>www.childcarechoices.gov.uk</a:t>
            </a:r>
            <a:r>
              <a:rPr lang="en-GB" sz="1000">
                <a:latin typeface="Arial"/>
                <a:ea typeface="+mn-lt"/>
                <a:cs typeface="+mn-lt"/>
              </a:rPr>
              <a:t>  </a:t>
            </a:r>
            <a:endParaRPr lang="en-GB" sz="1000">
              <a:latin typeface="Arial"/>
              <a:cs typeface="Calibri" panose="020F0502020204030204"/>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r>
              <a:rPr lang="en-GB" sz="1100">
                <a:latin typeface="Arial"/>
                <a:ea typeface="+mn-lt"/>
                <a:cs typeface="+mn-lt"/>
              </a:rPr>
              <a:t> </a:t>
            </a:r>
            <a:endParaRPr lang="en-GB" sz="1100">
              <a:latin typeface="Arial"/>
              <a:cs typeface="Calibri" panose="020F0502020204030204"/>
            </a:endParaRPr>
          </a:p>
        </p:txBody>
      </p:sp>
      <p:sp>
        <p:nvSpPr>
          <p:cNvPr id="7" name="TextBox 6">
            <a:extLst>
              <a:ext uri="{FF2B5EF4-FFF2-40B4-BE49-F238E27FC236}">
                <a16:creationId xmlns:a16="http://schemas.microsoft.com/office/drawing/2014/main" id="{713B3A73-367B-CDE4-3895-AAE8341EBB3C}"/>
              </a:ext>
            </a:extLst>
          </p:cNvPr>
          <p:cNvSpPr txBox="1"/>
          <p:nvPr/>
        </p:nvSpPr>
        <p:spPr>
          <a:xfrm>
            <a:off x="3310401" y="2069025"/>
            <a:ext cx="2744625" cy="276999"/>
          </a:xfrm>
          <a:prstGeom prst="rect">
            <a:avLst/>
          </a:prstGeom>
          <a:noFill/>
        </p:spPr>
        <p:txBody>
          <a:bodyPr wrap="square" rtlCol="0">
            <a:spAutoFit/>
          </a:bodyPr>
          <a:lstStyle/>
          <a:p>
            <a:r>
              <a:rPr lang="en-GB" sz="1200" b="1">
                <a:solidFill>
                  <a:schemeClr val="tx1">
                    <a:lumMod val="85000"/>
                    <a:lumOff val="15000"/>
                  </a:schemeClr>
                </a:solidFill>
                <a:latin typeface="Arial" panose="020B0604020202020204" pitchFamily="34" charset="0"/>
                <a:cs typeface="Arial" panose="020B0604020202020204" pitchFamily="34" charset="0"/>
              </a:rPr>
              <a:t>Social media graphic:</a:t>
            </a:r>
          </a:p>
        </p:txBody>
      </p:sp>
      <p:sp>
        <p:nvSpPr>
          <p:cNvPr id="20" name="Flowchart: Connector 19">
            <a:extLst>
              <a:ext uri="{FF2B5EF4-FFF2-40B4-BE49-F238E27FC236}">
                <a16:creationId xmlns:a16="http://schemas.microsoft.com/office/drawing/2014/main" id="{2AADD919-83ED-A091-AFEF-3F5FFD0D4A27}"/>
              </a:ext>
            </a:extLst>
          </p:cNvPr>
          <p:cNvSpPr/>
          <p:nvPr/>
        </p:nvSpPr>
        <p:spPr>
          <a:xfrm>
            <a:off x="4432542" y="1698411"/>
            <a:ext cx="360000" cy="360000"/>
          </a:xfrm>
          <a:prstGeom prst="flowChartConnector">
            <a:avLst/>
          </a:prstGeom>
          <a:solidFill>
            <a:srgbClr val="0F8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Arial" panose="020B0604020202020204" pitchFamily="34" charset="0"/>
                <a:cs typeface="Arial" panose="020B0604020202020204" pitchFamily="34" charset="0"/>
              </a:rPr>
              <a:t>2</a:t>
            </a:r>
          </a:p>
        </p:txBody>
      </p:sp>
      <p:sp>
        <p:nvSpPr>
          <p:cNvPr id="26" name="TextBox 25">
            <a:extLst>
              <a:ext uri="{FF2B5EF4-FFF2-40B4-BE49-F238E27FC236}">
                <a16:creationId xmlns:a16="http://schemas.microsoft.com/office/drawing/2014/main" id="{1E8D7F09-108B-B592-8B19-4B57D834967E}"/>
              </a:ext>
            </a:extLst>
          </p:cNvPr>
          <p:cNvSpPr txBox="1"/>
          <p:nvPr/>
        </p:nvSpPr>
        <p:spPr>
          <a:xfrm>
            <a:off x="6183766" y="1895890"/>
            <a:ext cx="2894619" cy="4367952"/>
          </a:xfrm>
          <a:prstGeom prst="rect">
            <a:avLst/>
          </a:prstGeom>
          <a:solidFill>
            <a:schemeClr val="bg1">
              <a:lumMod val="95000"/>
            </a:schemeClr>
          </a:solidFill>
        </p:spPr>
        <p:txBody>
          <a:bodyPr wrap="square" lIns="91440" tIns="72000" rIns="91440" bIns="36000" rtlCol="0" anchor="ctr" anchorCtr="0">
            <a:noAutofit/>
          </a:bodyPr>
          <a:lstStyle/>
          <a:p>
            <a:endParaRPr lang="en-GB" sz="1100">
              <a:latin typeface="Arial"/>
              <a:cs typeface="Calibri" panose="020F0502020204030204"/>
            </a:endParaRPr>
          </a:p>
          <a:p>
            <a:endParaRPr lang="en-GB" sz="1100">
              <a:latin typeface="Arial"/>
              <a:cs typeface="Calibri" panose="020F0502020204030204"/>
            </a:endParaRPr>
          </a:p>
          <a:p>
            <a:endParaRPr lang="en-GB" sz="1100">
              <a:latin typeface="Arial"/>
              <a:cs typeface="Calibri" panose="020F0502020204030204"/>
            </a:endParaRPr>
          </a:p>
          <a:p>
            <a:endParaRPr lang="en-GB" sz="1100">
              <a:latin typeface="Arial"/>
              <a:cs typeface="Calibri" panose="020F0502020204030204"/>
            </a:endParaRPr>
          </a:p>
          <a:p>
            <a:endParaRPr lang="en-GB" sz="1100">
              <a:latin typeface="Arial"/>
              <a:cs typeface="Calibri" panose="020F0502020204030204"/>
            </a:endParaRPr>
          </a:p>
          <a:p>
            <a:endParaRPr lang="en-GB" sz="1100">
              <a:latin typeface="Arial"/>
              <a:cs typeface="Calibri" panose="020F0502020204030204"/>
            </a:endParaRPr>
          </a:p>
          <a:p>
            <a:endParaRPr lang="en-GB" sz="1100">
              <a:latin typeface="Arial"/>
              <a:cs typeface="Calibri" panose="020F0502020204030204"/>
            </a:endParaRPr>
          </a:p>
          <a:p>
            <a:endParaRPr lang="en-GB" sz="1100">
              <a:latin typeface="Arial"/>
              <a:cs typeface="Calibri" panose="020F0502020204030204"/>
            </a:endParaRPr>
          </a:p>
          <a:p>
            <a:endParaRPr lang="en-GB" sz="1100">
              <a:latin typeface="Arial"/>
              <a:cs typeface="Calibri" panose="020F0502020204030204"/>
            </a:endParaRPr>
          </a:p>
          <a:p>
            <a:endParaRPr lang="en-GB" sz="1100">
              <a:latin typeface="Arial"/>
              <a:cs typeface="Calibri" panose="020F0502020204030204"/>
            </a:endParaRPr>
          </a:p>
          <a:p>
            <a:endParaRPr lang="en-GB" sz="1100">
              <a:latin typeface="Arial"/>
              <a:cs typeface="Calibri" panose="020F0502020204030204"/>
            </a:endParaRPr>
          </a:p>
          <a:p>
            <a:endParaRPr lang="en-GB" sz="1100">
              <a:latin typeface="Arial"/>
              <a:cs typeface="Calibri" panose="020F0502020204030204"/>
            </a:endParaRPr>
          </a:p>
          <a:p>
            <a:endParaRPr lang="en-GB" sz="1100">
              <a:latin typeface="Arial"/>
              <a:cs typeface="Calibri" panose="020F0502020204030204"/>
            </a:endParaRPr>
          </a:p>
          <a:p>
            <a:r>
              <a:rPr lang="en-GB" sz="1000">
                <a:latin typeface="Arial" panose="020B0604020202020204" pitchFamily="34" charset="0"/>
                <a:cs typeface="Arial" panose="020B0604020202020204" pitchFamily="34" charset="0"/>
              </a:rPr>
              <a:t>Did you know you can use 15 hours childcare alongside Tax-Free Childcare or Universal Credit Childcare? </a:t>
            </a:r>
          </a:p>
          <a:p>
            <a:endParaRPr lang="en-GB" sz="1000">
              <a:latin typeface="Arial" panose="020B0604020202020204" pitchFamily="34" charset="0"/>
              <a:cs typeface="Arial" panose="020B0604020202020204" pitchFamily="34" charset="0"/>
            </a:endParaRPr>
          </a:p>
          <a:p>
            <a:r>
              <a:rPr lang="en-GB" sz="1000">
                <a:latin typeface="Arial" panose="020B0604020202020204" pitchFamily="34" charset="0"/>
                <a:ea typeface="+mn-lt"/>
                <a:cs typeface="Arial" panose="020B0604020202020204" pitchFamily="34" charset="0"/>
              </a:rPr>
              <a:t>If you are an eligible working parent with a child who is or turns at least 9 months old on or before 31</a:t>
            </a:r>
            <a:r>
              <a:rPr lang="en-GB" sz="1000" baseline="30000">
                <a:latin typeface="Arial" panose="020B0604020202020204" pitchFamily="34" charset="0"/>
                <a:ea typeface="+mn-lt"/>
                <a:cs typeface="Arial" panose="020B0604020202020204" pitchFamily="34" charset="0"/>
              </a:rPr>
              <a:t> </a:t>
            </a:r>
            <a:r>
              <a:rPr lang="en-GB" sz="1000">
                <a:latin typeface="Arial" panose="020B0604020202020204" pitchFamily="34" charset="0"/>
                <a:ea typeface="+mn-lt"/>
                <a:cs typeface="Arial" panose="020B0604020202020204" pitchFamily="34" charset="0"/>
              </a:rPr>
              <a:t>August, you can now apply for 15 hours childcare to start in September.</a:t>
            </a:r>
          </a:p>
          <a:p>
            <a:endParaRPr lang="en-GB" sz="1000">
              <a:latin typeface="Arial" panose="020B0604020202020204" pitchFamily="34" charset="0"/>
              <a:cs typeface="Arial" panose="020B0604020202020204" pitchFamily="34" charset="0"/>
            </a:endParaRPr>
          </a:p>
          <a:p>
            <a:r>
              <a:rPr lang="en-GB" sz="1000">
                <a:latin typeface="Arial" panose="020B0604020202020204" pitchFamily="34" charset="0"/>
                <a:cs typeface="Arial" panose="020B0604020202020204" pitchFamily="34" charset="0"/>
              </a:rPr>
              <a:t>Remember to check your details on your gov.uk account are up to date every 3 months.</a:t>
            </a:r>
          </a:p>
          <a:p>
            <a:endParaRPr lang="en-GB" sz="1000">
              <a:latin typeface="Arial" panose="020B0604020202020204" pitchFamily="34" charset="0"/>
              <a:cs typeface="Arial" panose="020B0604020202020204" pitchFamily="34" charset="0"/>
            </a:endParaRPr>
          </a:p>
          <a:p>
            <a:r>
              <a:rPr lang="en-GB" sz="1000">
                <a:latin typeface="Arial" panose="020B0604020202020204" pitchFamily="34" charset="0"/>
                <a:cs typeface="Arial" panose="020B0604020202020204" pitchFamily="34" charset="0"/>
              </a:rPr>
              <a:t>Check out what support fits your family </a:t>
            </a:r>
            <a:r>
              <a:rPr lang="en-GB" sz="1000">
                <a:latin typeface="Arial" panose="020B0604020202020204" pitchFamily="34" charset="0"/>
                <a:ea typeface="+mn-lt"/>
                <a:cs typeface="Arial" panose="020B0604020202020204" pitchFamily="34" charset="0"/>
              </a:rPr>
              <a:t>👇</a:t>
            </a:r>
            <a:endParaRPr lang="en-US" sz="1000">
              <a:latin typeface="Arial" panose="020B0604020202020204" pitchFamily="34" charset="0"/>
              <a:cs typeface="Arial" panose="020B0604020202020204" pitchFamily="34" charset="0"/>
            </a:endParaRPr>
          </a:p>
          <a:p>
            <a:r>
              <a:rPr lang="en-GB" sz="1000">
                <a:latin typeface="Arial" panose="020B0604020202020204" pitchFamily="34" charset="0"/>
                <a:cs typeface="Arial" panose="020B0604020202020204" pitchFamily="34" charset="0"/>
                <a:hlinkClick r:id="rId4"/>
              </a:rPr>
              <a:t>www.childcarechoices.gov.uk</a:t>
            </a:r>
            <a:r>
              <a:rPr lang="en-GB" sz="1000">
                <a:latin typeface="Arial" panose="020B0604020202020204" pitchFamily="34" charset="0"/>
                <a:cs typeface="Arial" panose="020B0604020202020204" pitchFamily="34" charset="0"/>
              </a:rPr>
              <a:t>   </a:t>
            </a:r>
            <a:endParaRPr lang="en-US" sz="1000">
              <a:latin typeface="Arial" panose="020B0604020202020204" pitchFamily="34" charset="0"/>
              <a:ea typeface="+mn-lt"/>
              <a:cs typeface="Arial" panose="020B0604020202020204" pitchFamily="34" charset="0"/>
            </a:endParaRPr>
          </a:p>
        </p:txBody>
      </p:sp>
      <p:sp>
        <p:nvSpPr>
          <p:cNvPr id="6" name="TextBox 5">
            <a:extLst>
              <a:ext uri="{FF2B5EF4-FFF2-40B4-BE49-F238E27FC236}">
                <a16:creationId xmlns:a16="http://schemas.microsoft.com/office/drawing/2014/main" id="{A9103158-674C-F9BB-0DA9-6C4DECE3B6FF}"/>
              </a:ext>
            </a:extLst>
          </p:cNvPr>
          <p:cNvSpPr txBox="1"/>
          <p:nvPr/>
        </p:nvSpPr>
        <p:spPr>
          <a:xfrm>
            <a:off x="6389539" y="2069025"/>
            <a:ext cx="2496798" cy="276999"/>
          </a:xfrm>
          <a:prstGeom prst="rect">
            <a:avLst/>
          </a:prstGeom>
          <a:noFill/>
        </p:spPr>
        <p:txBody>
          <a:bodyPr wrap="square" rtlCol="0">
            <a:spAutoFit/>
          </a:bodyPr>
          <a:lstStyle/>
          <a:p>
            <a:r>
              <a:rPr lang="en-GB" sz="1200" b="1">
                <a:solidFill>
                  <a:schemeClr val="tx1">
                    <a:lumMod val="85000"/>
                    <a:lumOff val="15000"/>
                  </a:schemeClr>
                </a:solidFill>
                <a:latin typeface="Arial" panose="020B0604020202020204" pitchFamily="34" charset="0"/>
                <a:cs typeface="Arial" panose="020B0604020202020204" pitchFamily="34" charset="0"/>
              </a:rPr>
              <a:t>Social media graphic:</a:t>
            </a:r>
            <a:endParaRPr lang="en-GB"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21" name="Flowchart: Connector 20">
            <a:extLst>
              <a:ext uri="{FF2B5EF4-FFF2-40B4-BE49-F238E27FC236}">
                <a16:creationId xmlns:a16="http://schemas.microsoft.com/office/drawing/2014/main" id="{07606DCA-4F9B-213C-E65A-043815B4BC22}"/>
              </a:ext>
            </a:extLst>
          </p:cNvPr>
          <p:cNvSpPr/>
          <p:nvPr/>
        </p:nvSpPr>
        <p:spPr>
          <a:xfrm>
            <a:off x="7420633" y="1698411"/>
            <a:ext cx="360000" cy="360000"/>
          </a:xfrm>
          <a:prstGeom prst="flowChartConnector">
            <a:avLst/>
          </a:prstGeom>
          <a:solidFill>
            <a:srgbClr val="0F8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Arial" panose="020B0604020202020204" pitchFamily="34" charset="0"/>
                <a:cs typeface="Arial" panose="020B0604020202020204" pitchFamily="34" charset="0"/>
              </a:rPr>
              <a:t>3</a:t>
            </a:r>
          </a:p>
        </p:txBody>
      </p:sp>
      <p:sp>
        <p:nvSpPr>
          <p:cNvPr id="24" name="TextBox 23">
            <a:extLst>
              <a:ext uri="{FF2B5EF4-FFF2-40B4-BE49-F238E27FC236}">
                <a16:creationId xmlns:a16="http://schemas.microsoft.com/office/drawing/2014/main" id="{0954BB49-8474-87F1-5DDC-1B38B8F40B6A}"/>
              </a:ext>
            </a:extLst>
          </p:cNvPr>
          <p:cNvSpPr txBox="1"/>
          <p:nvPr/>
        </p:nvSpPr>
        <p:spPr>
          <a:xfrm>
            <a:off x="76158" y="1905131"/>
            <a:ext cx="2894619" cy="4358711"/>
          </a:xfrm>
          <a:prstGeom prst="rect">
            <a:avLst/>
          </a:prstGeom>
          <a:solidFill>
            <a:schemeClr val="bg1">
              <a:lumMod val="95000"/>
            </a:schemeClr>
          </a:solidFill>
        </p:spPr>
        <p:txBody>
          <a:bodyPr wrap="square" lIns="91440" tIns="72000" rIns="91440" bIns="36000" rtlCol="0" anchor="ctr" anchorCtr="0">
            <a:noAutofit/>
          </a:bodyPr>
          <a:lstStyle/>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a:p>
            <a:endParaRPr lang="en-GB" sz="1000">
              <a:latin typeface="Arial" panose="020B0604020202020204" pitchFamily="34" charset="0"/>
              <a:ea typeface="+mn-lt"/>
              <a:cs typeface="Arial" panose="020B0604020202020204" pitchFamily="34" charset="0"/>
            </a:endParaRPr>
          </a:p>
          <a:p>
            <a:r>
              <a:rPr lang="en-GB" sz="1000">
                <a:latin typeface="Arial" panose="020B0604020202020204" pitchFamily="34" charset="0"/>
                <a:ea typeface="+mn-lt"/>
                <a:cs typeface="Arial" panose="020B0604020202020204" pitchFamily="34" charset="0"/>
              </a:rPr>
              <a:t>Thousands of 2-year-olds in England accessed 15 hours childcare from April. This is the first phase of the childcare support expansion.</a:t>
            </a:r>
          </a:p>
          <a:p>
            <a:endParaRPr lang="en-GB" sz="1000">
              <a:latin typeface="Arial" panose="020B0604020202020204" pitchFamily="34" charset="0"/>
              <a:ea typeface="+mn-lt"/>
              <a:cs typeface="Arial" panose="020B0604020202020204" pitchFamily="34" charset="0"/>
            </a:endParaRPr>
          </a:p>
          <a:p>
            <a:r>
              <a:rPr lang="en-GB" sz="1000">
                <a:latin typeface="Arial" panose="020B0604020202020204" pitchFamily="34" charset="0"/>
                <a:ea typeface="+mn-lt"/>
                <a:cs typeface="Arial" panose="020B0604020202020204" pitchFamily="34" charset="0"/>
              </a:rPr>
              <a:t>This offer is expanding to eligible working parents of children aged 9 months old. Apply for your childcare code by 31</a:t>
            </a:r>
            <a:r>
              <a:rPr lang="en-GB" sz="1000" baseline="30000">
                <a:latin typeface="Arial" panose="020B0604020202020204" pitchFamily="34" charset="0"/>
                <a:ea typeface="+mn-lt"/>
                <a:cs typeface="Arial" panose="020B0604020202020204" pitchFamily="34" charset="0"/>
              </a:rPr>
              <a:t> </a:t>
            </a:r>
            <a:r>
              <a:rPr lang="en-GB" sz="1000">
                <a:latin typeface="Arial" panose="020B0604020202020204" pitchFamily="34" charset="0"/>
                <a:ea typeface="+mn-lt"/>
                <a:cs typeface="Arial" panose="020B0604020202020204" pitchFamily="34" charset="0"/>
              </a:rPr>
              <a:t>August to start a place in September.</a:t>
            </a:r>
          </a:p>
          <a:p>
            <a:endParaRPr lang="en-GB" sz="1000">
              <a:latin typeface="Arial" panose="020B0604020202020204" pitchFamily="34" charset="0"/>
              <a:ea typeface="+mn-lt"/>
              <a:cs typeface="Arial" panose="020B0604020202020204" pitchFamily="34" charset="0"/>
            </a:endParaRPr>
          </a:p>
          <a:p>
            <a:r>
              <a:rPr lang="en-GB" sz="1000">
                <a:latin typeface="Arial" panose="020B0604020202020204" pitchFamily="34" charset="0"/>
                <a:ea typeface="+mn-lt"/>
                <a:cs typeface="Arial" panose="020B0604020202020204" pitchFamily="34" charset="0"/>
              </a:rPr>
              <a:t>Visit the Childcare Choices website to check what support you might be eligible for 👇 </a:t>
            </a:r>
          </a:p>
          <a:p>
            <a:r>
              <a:rPr lang="en-GB" sz="1000">
                <a:latin typeface="Arial" panose="020B0604020202020204" pitchFamily="34" charset="0"/>
                <a:ea typeface="+mn-lt"/>
                <a:cs typeface="Arial" panose="020B0604020202020204" pitchFamily="34" charset="0"/>
                <a:hlinkClick r:id="rId4"/>
              </a:rPr>
              <a:t>www.childcarechoices.gov.uk</a:t>
            </a:r>
            <a:r>
              <a:rPr lang="en-GB" sz="1000">
                <a:latin typeface="Arial" panose="020B0604020202020204" pitchFamily="34" charset="0"/>
                <a:ea typeface="+mn-lt"/>
                <a:cs typeface="Arial" panose="020B0604020202020204" pitchFamily="34" charset="0"/>
              </a:rPr>
              <a:t>  </a:t>
            </a:r>
            <a:endParaRPr lang="en-GB" sz="1000">
              <a:latin typeface="Arial" panose="020B0604020202020204" pitchFamily="34" charset="0"/>
              <a:cs typeface="Arial" panose="020B0604020202020204" pitchFamily="34" charset="0"/>
            </a:endParaRPr>
          </a:p>
          <a:p>
            <a:endParaRPr lang="en-GB" sz="1100">
              <a:latin typeface="Arial"/>
              <a:ea typeface="+mn-lt"/>
              <a:cs typeface="+mn-lt"/>
            </a:endParaRPr>
          </a:p>
          <a:p>
            <a:endParaRPr lang="en-GB" sz="1100">
              <a:latin typeface="Arial"/>
              <a:ea typeface="+mn-lt"/>
              <a:cs typeface="+mn-lt"/>
            </a:endParaRPr>
          </a:p>
          <a:p>
            <a:endParaRPr lang="en-GB" sz="1100">
              <a:latin typeface="Arial"/>
              <a:ea typeface="+mn-lt"/>
              <a:cs typeface="+mn-lt"/>
            </a:endParaRPr>
          </a:p>
        </p:txBody>
      </p:sp>
      <p:sp>
        <p:nvSpPr>
          <p:cNvPr id="8" name="TextBox 7">
            <a:extLst>
              <a:ext uri="{FF2B5EF4-FFF2-40B4-BE49-F238E27FC236}">
                <a16:creationId xmlns:a16="http://schemas.microsoft.com/office/drawing/2014/main" id="{4A9EF694-6EDB-58B6-B1FF-8428ED180712}"/>
              </a:ext>
            </a:extLst>
          </p:cNvPr>
          <p:cNvSpPr txBox="1"/>
          <p:nvPr/>
        </p:nvSpPr>
        <p:spPr>
          <a:xfrm>
            <a:off x="231263" y="2066025"/>
            <a:ext cx="2744625" cy="276999"/>
          </a:xfrm>
          <a:prstGeom prst="rect">
            <a:avLst/>
          </a:prstGeom>
          <a:noFill/>
        </p:spPr>
        <p:txBody>
          <a:bodyPr wrap="square" rtlCol="0">
            <a:spAutoFit/>
          </a:bodyPr>
          <a:lstStyle/>
          <a:p>
            <a:r>
              <a:rPr lang="en-GB" sz="1200" b="1">
                <a:solidFill>
                  <a:schemeClr val="tx1">
                    <a:lumMod val="85000"/>
                    <a:lumOff val="15000"/>
                  </a:schemeClr>
                </a:solidFill>
                <a:latin typeface="Arial" panose="020B0604020202020204" pitchFamily="34" charset="0"/>
                <a:cs typeface="Arial" panose="020B0604020202020204" pitchFamily="34" charset="0"/>
              </a:rPr>
              <a:t>Social media graphic:</a:t>
            </a:r>
            <a:endParaRPr lang="en-GB"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19" name="Flowchart: Connector 18">
            <a:extLst>
              <a:ext uri="{FF2B5EF4-FFF2-40B4-BE49-F238E27FC236}">
                <a16:creationId xmlns:a16="http://schemas.microsoft.com/office/drawing/2014/main" id="{FA527256-AE73-4ED5-D381-B4C92A8CC9A5}"/>
              </a:ext>
            </a:extLst>
          </p:cNvPr>
          <p:cNvSpPr/>
          <p:nvPr/>
        </p:nvSpPr>
        <p:spPr>
          <a:xfrm>
            <a:off x="1436169" y="1748107"/>
            <a:ext cx="360000" cy="360000"/>
          </a:xfrm>
          <a:prstGeom prst="flowChartConnector">
            <a:avLst/>
          </a:prstGeom>
          <a:solidFill>
            <a:srgbClr val="0F8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Arial" panose="020B0604020202020204" pitchFamily="34" charset="0"/>
                <a:cs typeface="Arial" panose="020B0604020202020204" pitchFamily="34" charset="0"/>
              </a:rPr>
              <a:t>1</a:t>
            </a:r>
          </a:p>
        </p:txBody>
      </p:sp>
      <p:pic>
        <p:nvPicPr>
          <p:cNvPr id="5" name="Picture 4" descr="A child holding a toy airplane">
            <a:extLst>
              <a:ext uri="{FF2B5EF4-FFF2-40B4-BE49-F238E27FC236}">
                <a16:creationId xmlns:a16="http://schemas.microsoft.com/office/drawing/2014/main" id="{D8CB739F-57C8-84BC-D785-D0EC900689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63" y="2343024"/>
            <a:ext cx="1609200" cy="1609200"/>
          </a:xfrm>
          <a:prstGeom prst="rect">
            <a:avLst/>
          </a:prstGeom>
        </p:spPr>
      </p:pic>
      <p:pic>
        <p:nvPicPr>
          <p:cNvPr id="12" name="Picture 11" descr="A green square with white text">
            <a:extLst>
              <a:ext uri="{FF2B5EF4-FFF2-40B4-BE49-F238E27FC236}">
                <a16:creationId xmlns:a16="http://schemas.microsoft.com/office/drawing/2014/main" id="{336089FE-58B1-8CBA-E7B1-F25D385358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7942" y="2356638"/>
            <a:ext cx="1609200" cy="1609200"/>
          </a:xfrm>
          <a:prstGeom prst="rect">
            <a:avLst/>
          </a:prstGeom>
        </p:spPr>
      </p:pic>
      <p:pic>
        <p:nvPicPr>
          <p:cNvPr id="17" name="Picture 16" descr="A green and white sign with white text">
            <a:extLst>
              <a:ext uri="{FF2B5EF4-FFF2-40B4-BE49-F238E27FC236}">
                <a16:creationId xmlns:a16="http://schemas.microsoft.com/office/drawing/2014/main" id="{6CC3BB8E-8110-D9ED-616A-BED9E89588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2442" y="2342044"/>
            <a:ext cx="1677266" cy="1610180"/>
          </a:xfrm>
          <a:prstGeom prst="rect">
            <a:avLst/>
          </a:prstGeom>
        </p:spPr>
      </p:pic>
      <p:pic>
        <p:nvPicPr>
          <p:cNvPr id="2" name="Picture 1" descr="A group of children playing with toys">
            <a:extLst>
              <a:ext uri="{FF2B5EF4-FFF2-40B4-BE49-F238E27FC236}">
                <a16:creationId xmlns:a16="http://schemas.microsoft.com/office/drawing/2014/main" id="{DA78A4DD-9AC6-0902-9F50-6A25DD1B6A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4123" y="2356638"/>
            <a:ext cx="1609200" cy="1609200"/>
          </a:xfrm>
          <a:prstGeom prst="rect">
            <a:avLst/>
          </a:prstGeom>
        </p:spPr>
      </p:pic>
    </p:spTree>
    <p:extLst>
      <p:ext uri="{BB962C8B-B14F-4D97-AF65-F5344CB8AC3E}">
        <p14:creationId xmlns:p14="http://schemas.microsoft.com/office/powerpoint/2010/main" val="3009008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D2652EF8A4BA499F321335DF96FBEB" ma:contentTypeVersion="15" ma:contentTypeDescription="Create a new document." ma:contentTypeScope="" ma:versionID="b8f21f90b811f3abb1144936a8271487">
  <xsd:schema xmlns:xsd="http://www.w3.org/2001/XMLSchema" xmlns:xs="http://www.w3.org/2001/XMLSchema" xmlns:p="http://schemas.microsoft.com/office/2006/metadata/properties" xmlns:ns2="3b51cf50-ea56-4602-b784-4dee45577207" xmlns:ns3="21d93d4d-d3e2-4fae-bfba-2abfd7e76287" targetNamespace="http://schemas.microsoft.com/office/2006/metadata/properties" ma:root="true" ma:fieldsID="5ca0e1ce490cdcfb46485846efbfa7f5" ns2:_="" ns3:_="">
    <xsd:import namespace="3b51cf50-ea56-4602-b784-4dee45577207"/>
    <xsd:import namespace="21d93d4d-d3e2-4fae-bfba-2abfd7e7628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51cf50-ea56-4602-b784-4dee45577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d93d4d-d3e2-4fae-bfba-2abfd7e7628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55dc944-3bb9-4b3e-a94a-36316e0c98d1}" ma:internalName="TaxCatchAll" ma:showField="CatchAllData" ma:web="21d93d4d-d3e2-4fae-bfba-2abfd7e7628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b51cf50-ea56-4602-b784-4dee45577207">
      <Terms xmlns="http://schemas.microsoft.com/office/infopath/2007/PartnerControls"/>
    </lcf76f155ced4ddcb4097134ff3c332f>
    <TaxCatchAll xmlns="21d93d4d-d3e2-4fae-bfba-2abfd7e76287" xsi:nil="true"/>
    <SharedWithUsers xmlns="21d93d4d-d3e2-4fae-bfba-2abfd7e76287">
      <UserInfo>
        <DisplayName>Bescoby, Olivia (HMRC Comms)</DisplayName>
        <AccountId>14</AccountId>
        <AccountType/>
      </UserInfo>
      <UserInfo>
        <DisplayName>Achtypi, Eleni (CS&amp;TD CIDD Behaviour Change Team)</DisplayName>
        <AccountId>87</AccountId>
        <AccountType/>
      </UserInfo>
      <UserInfo>
        <DisplayName>Graham, Elaine (HMRC Comms CSG)</DisplayName>
        <AccountId>75</AccountId>
        <AccountType/>
      </UserInfo>
      <UserInfo>
        <DisplayName>McMenemy, Louise (HMRC Comms)</DisplayName>
        <AccountId>195</AccountId>
        <AccountType/>
      </UserInfo>
      <UserInfo>
        <DisplayName>Hands, Rosalind (CS&amp;TD Individuals Policy, Welfare Policy - TFC)</DisplayName>
        <AccountId>193</AccountId>
        <AccountType/>
      </UserInfo>
      <UserInfo>
        <DisplayName>Mills, Serena (CS&amp;TD)</DisplayName>
        <AccountId>372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2A64E1-58C6-4715-B657-49416D544435}">
  <ds:schemaRefs>
    <ds:schemaRef ds:uri="21d93d4d-d3e2-4fae-bfba-2abfd7e76287"/>
    <ds:schemaRef ds:uri="3b51cf50-ea56-4602-b784-4dee455772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835CFDA-1650-4B06-A9B7-27C76AE69FF4}">
  <ds:schemaRefs>
    <ds:schemaRef ds:uri="http://schemas.microsoft.com/office/2006/metadata/properties"/>
    <ds:schemaRef ds:uri="http://purl.org/dc/dcmitype/"/>
    <ds:schemaRef ds:uri="http://purl.org/dc/terms/"/>
    <ds:schemaRef ds:uri="http://schemas.microsoft.com/office/2006/documentManagement/types"/>
    <ds:schemaRef ds:uri="21d93d4d-d3e2-4fae-bfba-2abfd7e76287"/>
    <ds:schemaRef ds:uri="http://www.w3.org/XML/1998/namespace"/>
    <ds:schemaRef ds:uri="http://purl.org/dc/elements/1.1/"/>
    <ds:schemaRef ds:uri="http://schemas.openxmlformats.org/package/2006/metadata/core-properties"/>
    <ds:schemaRef ds:uri="http://schemas.microsoft.com/office/infopath/2007/PartnerControls"/>
    <ds:schemaRef ds:uri="3b51cf50-ea56-4602-b784-4dee45577207"/>
  </ds:schemaRefs>
</ds:datastoreItem>
</file>

<file path=customXml/itemProps3.xml><?xml version="1.0" encoding="utf-8"?>
<ds:datastoreItem xmlns:ds="http://schemas.openxmlformats.org/officeDocument/2006/customXml" ds:itemID="{7A576481-7FE4-4C31-9410-EF17F965A0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5407</TotalTime>
  <Words>3665</Words>
  <Application>Microsoft Office PowerPoint</Application>
  <PresentationFormat>Widescreen</PresentationFormat>
  <Paragraphs>538</Paragraphs>
  <Slides>17</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Courier New</vt:lpstr>
      <vt:lpstr>Office Theme</vt:lpstr>
      <vt:lpstr>Office Theme</vt:lpstr>
      <vt:lpstr>Childcare Choices:  Partner communications toolkit  July – September 2024 </vt:lpstr>
      <vt:lpstr>About Childcare Choices</vt:lpstr>
      <vt:lpstr>5 ways you can inform parents about the childcare support</vt:lpstr>
      <vt:lpstr>Templates and resources </vt:lpstr>
      <vt:lpstr>Explaining the changes to parents for September</vt:lpstr>
      <vt:lpstr>Newsletter copy</vt:lpstr>
      <vt:lpstr>How to get your childcare code for September</vt:lpstr>
      <vt:lpstr>NEW: Leaflet</vt:lpstr>
      <vt:lpstr>Sample social media posts: 15 hours childcare</vt:lpstr>
      <vt:lpstr>Sample social media posts: 30 hours childcare</vt:lpstr>
      <vt:lpstr>Sample social media posts: Tax-Free Childcare</vt:lpstr>
      <vt:lpstr>Sample social media posts: Universal Credit Childcare</vt:lpstr>
      <vt:lpstr>Short messages to use on images</vt:lpstr>
      <vt:lpstr>Childcare support offers</vt:lpstr>
      <vt:lpstr>Childcare support expansion offer (to date)</vt:lpstr>
      <vt:lpstr>Existing childcare support packages - 1/2</vt:lpstr>
      <vt:lpstr>Parents might be eligible to use more than one childcare schemes together.  Find out more from the Childcare Choices website.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DOWDEN, Isobel</dc:creator>
  <cp:lastModifiedBy>BUCKINGHAM, Joe</cp:lastModifiedBy>
  <cp:revision>2</cp:revision>
  <dcterms:created xsi:type="dcterms:W3CDTF">2022-10-21T14:21:20Z</dcterms:created>
  <dcterms:modified xsi:type="dcterms:W3CDTF">2024-07-23T08:11:55Z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0x01010084D2652EF8A4BA499F321335DF96FBEB</vt:lpwstr>
  </property>
  <property fmtid="{D5CDD505-2E9C-101B-9397-08002B2CF9AE}" pid="3" name="MediaServiceImageTags">
    <vt:lpwstr/>
  </property>
  <property fmtid="{D5CDD505-2E9C-101B-9397-08002B2CF9AE}" pid="4" name="MSIP_Label_f9af038e-07b4-4369-a678-c835687cb272_Enabled">
    <vt:lpwstr>true</vt:lpwstr>
  </property>
  <property fmtid="{D5CDD505-2E9C-101B-9397-08002B2CF9AE}" pid="5" name="MSIP_Label_f9af038e-07b4-4369-a678-c835687cb272_SetDate">
    <vt:lpwstr>2023-09-21T08:58:29Z</vt:lpwstr>
  </property>
  <property fmtid="{D5CDD505-2E9C-101B-9397-08002B2CF9AE}" pid="6" name="MSIP_Label_f9af038e-07b4-4369-a678-c835687cb272_Method">
    <vt:lpwstr>Standard</vt:lpwstr>
  </property>
  <property fmtid="{D5CDD505-2E9C-101B-9397-08002B2CF9AE}" pid="7" name="MSIP_Label_f9af038e-07b4-4369-a678-c835687cb272_Name">
    <vt:lpwstr>OFFICIAL</vt:lpwstr>
  </property>
  <property fmtid="{D5CDD505-2E9C-101B-9397-08002B2CF9AE}" pid="8" name="MSIP_Label_f9af038e-07b4-4369-a678-c835687cb272_SiteId">
    <vt:lpwstr>ac52f73c-fd1a-4a9a-8e7a-4a248f3139e1</vt:lpwstr>
  </property>
  <property fmtid="{D5CDD505-2E9C-101B-9397-08002B2CF9AE}" pid="9" name="MSIP_Label_f9af038e-07b4-4369-a678-c835687cb272_ActionId">
    <vt:lpwstr>0b3dc077-7bf2-40d3-9d6d-603b4be557e1</vt:lpwstr>
  </property>
  <property fmtid="{D5CDD505-2E9C-101B-9397-08002B2CF9AE}" pid="10" name="MSIP_Label_f9af038e-07b4-4369-a678-c835687cb272_ContentBits">
    <vt:lpwstr>2</vt:lpwstr>
  </property>
</Properties>
</file>